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media/image2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notesMasters/notesMaster1.xml" ContentType="application/vnd.openxmlformats-officedocument.presentationml.notesMaster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8.xml" ContentType="application/vnd.openxmlformats-officedocument.presentationml.slide+xml"/>
  <Override PartName="/ppt/slides/slide41.xml" ContentType="application/vnd.openxmlformats-officedocument.presentationml.slide+xml"/>
  <Override PartName="/ppt/slides/slide44.xml" ContentType="application/vnd.openxmlformats-officedocument.presentationml.slide+xml"/>
  <Override PartName="/ppt/slides/slide5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 autoCompressPictures="0">
  <p:sldMasterIdLst>
    <p:sldMasterId id="2147483648" r:id="rIdM1"/>
    <p:sldMasterId id="2147484648" r:id="rIdM2"/>
    <p:sldMasterId id="2147485648" r:id="rIdM3"/>
    <p:sldMasterId id="2147486648" r:id="rIdM4"/>
  </p:sldMasterIdLst>
  <p:notesMasterIdLst>
    <p:notesMasterId r:id="rIdNM"/>
  </p:notesMasterIdLst>
  <p:sldIdLst>
    <p:sldId id="280" r:id="rIdS25"/>
    <p:sldId id="285" r:id="rIdS30"/>
    <p:sldId id="286" r:id="rIdS31"/>
    <p:sldId id="299" r:id="rIdS44"/>
    <p:sldId id="293" r:id="rIdS38"/>
    <p:sldId id="296" r:id="rIdS41"/>
    <p:sldId id="367" r:id="rIdS112"/>
    <p:sldId id="306" r:id="rIdS51"/>
    <p:sldId id="366" r:id="rIdS111"/>
  </p:sldIdLst>
  <p:sldSz cx="12192000" cy="6858000"/>
  <p:notesSz cx="6858000" cy="9144000"/>
  <p:embeddedFontLst>
    <p:embeddedFont>
      <p:font typeface="SB Sans Display Extended Semibold"/>
      <p:regular r:id="rIdF1"/>
    </p:embeddedFont>
    <p:embeddedFont>
      <p:font typeface="SB Sans Text"/>
      <p:regular r:id="rIdF2"/>
    </p:embeddedFont>
    <p:embeddedFont>
      <p:font typeface="SB Sans Text Medium"/>
      <p:regular r:id="rIdF3"/>
    </p:embeddedFont>
    <p:embeddedFont>
      <p:font typeface="SB Sans Text Semibold"/>
      <p:regular r:id="rIdF4"/>
    </p:embeddedFont>
  </p:embeddedFontLst>
  <p:defaultTextStyle>
    <a:defPPr>
      <a:defRPr lang="ru-RU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'1.0' encoding='UTF-8' standalone='yes'?>
<Relationships xmlns="http://schemas.openxmlformats.org/package/2006/relationships"><Relationship Id="rIdF1" Type="http://schemas.openxmlformats.org/officeDocument/2006/relationships/font" Target="fonts/font1.fntdata"/><Relationship Id="rIdF2" Type="http://schemas.openxmlformats.org/officeDocument/2006/relationships/font" Target="fonts/font2.fntdata"/><Relationship Id="rIdF3" Type="http://schemas.openxmlformats.org/officeDocument/2006/relationships/font" Target="fonts/font3.fntdata"/><Relationship Id="rIdF4" Type="http://schemas.openxmlformats.org/officeDocument/2006/relationships/font" Target="fonts/font4.fntdata"/><Relationship Id="rIdM1" Type="http://schemas.openxmlformats.org/officeDocument/2006/relationships/slideMaster" Target="slideMasters/slideMaster1.xml"/><Relationship Id="rIdM2" Type="http://schemas.openxmlformats.org/officeDocument/2006/relationships/slideMaster" Target="slideMasters/slideMaster2.xml"/><Relationship Id="rIdM3" Type="http://schemas.openxmlformats.org/officeDocument/2006/relationships/slideMaster" Target="slideMasters/slideMaster3.xml"/><Relationship Id="rIdM4" Type="http://schemas.openxmlformats.org/officeDocument/2006/relationships/slideMaster" Target="slideMasters/slideMaster4.xml"/><Relationship Id="rIdNM" Type="http://schemas.openxmlformats.org/officeDocument/2006/relationships/notesMaster" Target="notesMasters/notesMaster1.xml"/><Relationship Id="rIdPP" Type="http://schemas.openxmlformats.org/officeDocument/2006/relationships/presProps" Target="presProps.xml"/><Relationship Id="rIdS111" Type="http://schemas.openxmlformats.org/officeDocument/2006/relationships/slide" Target="slides/slide111.xml"/><Relationship Id="rIdS112" Type="http://schemas.openxmlformats.org/officeDocument/2006/relationships/slide" Target="slides/slide112.xml"/><Relationship Id="rIdS25" Type="http://schemas.openxmlformats.org/officeDocument/2006/relationships/slide" Target="slides/slide25.xml"/><Relationship Id="rIdS30" Type="http://schemas.openxmlformats.org/officeDocument/2006/relationships/slide" Target="slides/slide30.xml"/><Relationship Id="rIdS31" Type="http://schemas.openxmlformats.org/officeDocument/2006/relationships/slide" Target="slides/slide31.xml"/><Relationship Id="rIdS38" Type="http://schemas.openxmlformats.org/officeDocument/2006/relationships/slide" Target="slides/slide38.xml"/><Relationship Id="rIdS41" Type="http://schemas.openxmlformats.org/officeDocument/2006/relationships/slide" Target="slides/slide41.xml"/><Relationship Id="rIdS44" Type="http://schemas.openxmlformats.org/officeDocument/2006/relationships/slide" Target="slides/slide44.xml"/><Relationship Id="rIdS51" Type="http://schemas.openxmlformats.org/officeDocument/2006/relationships/slide" Target="slides/slide51.xml"/><Relationship Id="rIdTS" Type="http://schemas.openxmlformats.org/officeDocument/2006/relationships/tableStyles" Target="tableStyles.xml"/><Relationship Id="rIdVP" Type="http://schemas.openxmlformats.org/officeDocument/2006/relationships/viewProps" Target="viewProp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Просмотры, тыс.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</c:spPr>
          <c:invertIfNegative val="0"/>
          <c:dLbls>
            <c:numFmt formatCode="0.0" sourceLinked="0"/>
            <c:spPr>
              <a:noFill/>
              <a:ln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>
                    <a:solidFill>
                      <a:schemeClr val="tx1"/>
                    </a:solidFill>
                    <a:latin typeface="SB Sans Text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24</c:v>
                </c:pt>
                <c:pt idx="2">
                  <c:v>31</c:v>
                </c:pt>
              </c:numCache>
            </c:numRef>
          </c:val>
          <c:dPt>
            <c:idx val="0"/>
            <c:spPr>
              <a:solidFill>
                <a:schemeClr val="accent6"/>
              </a:solidFill>
            </c:spPr>
          </c:dPt>
          <c:dPt>
            <c:idx val="1"/>
            <c:spPr>
              <a:solidFill>
                <a:schemeClr val="accent6"/>
              </a:solidFill>
            </c:spPr>
          </c:dPt>
          <c:dPt>
            <c:idx val="2"/>
            <c:spPr>
              <a:solidFill>
                <a:schemeClr val="accent1"/>
              </a:solidFill>
            </c:spPr>
          </c:dPt>
        </c:ser>
        <c:gapWidth val="62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 cap="flat">
            <a:solidFill>
              <a:schemeClr val="accent6"/>
            </a:solidFill>
          </a:ln>
        </c:spPr>
        <c:txPr>
          <a:bodyPr rot="0" spcFirstLastPara="1" vertOverflow="ellipsis" vert="horz" wrap="square" anchor="ctr" anchorCtr="1"/>
          <a:lstStyle/>
          <a:p>
            <a:pPr>
              <a:defRPr sz="1400" b="0" i="0">
                <a:solidFill>
                  <a:schemeClr val="tx2"/>
                </a:solidFill>
                <a:latin typeface="SB Sans Text"/>
              </a:defRPr>
            </a:pPr>
            <a:endParaRPr lang="ru-RU"/>
          </a:p>
        </c:txPr>
        <c:crossAx val="222222222"/>
        <c:crosses val="autoZero"/>
        <c:auto val="1"/>
        <c:lblAlgn val="ctr"/>
        <c:lblOffset val="100"/>
        <c:noMultiLvlLbl val="0"/>
      </c:catAx>
      <c:valAx>
        <c:axId val="222222222"/>
        <c:scaling>
          <c:orientation val="minMax"/>
          <c:max val="40.0"/>
          <c:min val="0.0"/>
        </c:scaling>
        <c:delete val="1"/>
        <c:axPos val="l"/>
        <c:numFmt formatCode="General" sourceLinked="0"/>
        <c:majorTickMark val="none"/>
        <c:minorTickMark val="none"/>
        <c:tickLblPos val="none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400" b="0" i="0">
                <a:solidFill>
                  <a:schemeClr val="tx2"/>
                </a:solidFill>
                <a:latin typeface="SB Sans Text"/>
              </a:defRPr>
            </a:pPr>
            <a:endParaRPr lang="ru-RU"/>
          </a:p>
        </c:txPr>
        <c:crossAx val="111111111"/>
        <c:crosses val="autoZero"/>
        <c:crossBetween val="between"/>
        <c:majorUnit val="10.0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 rot="0" spcFirstLastPara="1" vertOverflow="ellipsis" vert="horz" wrap="square" anchor="ctr" anchorCtr="1"/>
    <a:lstStyle/>
    <a:p>
      <a:pPr>
        <a:defRPr sz="1400" b="0" i="0">
          <a:solidFill>
            <a:schemeClr val="tx2"/>
          </a:solidFill>
          <a:latin typeface="SB Sans Text"/>
        </a:defRPr>
      </a:pPr>
      <a:endParaRPr lang="ru-RU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>
          <a:xfrm>
            <a:off x="1371600" y="685800"/>
            <a:ext cx="4114800" cy="3086100"/>
          </a:xfrm>
          <a:prstGeom prst="rect">
            <a:avLst/>
          </a:prstGeom>
        </p:spPr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>
          <a:xfrm>
            <a:off x="685800" y="41148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>
      <a:defRPr sz="1200">
        <a:latin typeface="+mn-lt"/>
      </a:defRPr>
    </a:lvl1pPr>
  </p:notesStyle>
</p:notesMaster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25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30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31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38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41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44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51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111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Авторское демонстрационное применение GMMC v5. Исходный сценарий: слайд 112 файла GMMC_Presentation_System_v5_Competition.pptx. Текст и данные условные. Все коммерческие показатели исходного сценария заменены.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Light Emb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Свечение · тёплое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365760"/>
            <a:ext cx="13898880" cy="11338560"/>
          </a:xfrm>
          <a:prstGeom prst="ellipse">
            <a:avLst/>
          </a:prstGeom>
          <a:gradFill flip="none" rotWithShape="0">
            <a:gsLst>
              <a:gs pos="0">
                <a:srgbClr val="FFCFA6">
                  <a:alpha val="72000"/>
                </a:srgbClr>
              </a:gs>
              <a:gs pos="5000">
                <a:srgbClr val="FFCFA6">
                  <a:alpha val="71322"/>
                </a:srgbClr>
              </a:gs>
              <a:gs pos="10000">
                <a:srgbClr val="FFCFA6">
                  <a:alpha val="69390"/>
                </a:srgbClr>
              </a:gs>
              <a:gs pos="15000">
                <a:srgbClr val="FFCFA6">
                  <a:alpha val="66366"/>
                </a:srgbClr>
              </a:gs>
              <a:gs pos="20000">
                <a:srgbClr val="FFCFA6">
                  <a:alpha val="62421"/>
                </a:srgbClr>
              </a:gs>
              <a:gs pos="25000">
                <a:srgbClr val="FFCFA6">
                  <a:alpha val="57731"/>
                </a:srgbClr>
              </a:gs>
              <a:gs pos="30000">
                <a:srgbClr val="FFCFA6">
                  <a:alpha val="52474"/>
                </a:srgbClr>
              </a:gs>
              <a:gs pos="35000">
                <a:srgbClr val="FFCFA6">
                  <a:alpha val="46826"/>
                </a:srgbClr>
              </a:gs>
              <a:gs pos="40000">
                <a:srgbClr val="FFCFA6">
                  <a:alpha val="40962"/>
                </a:srgbClr>
              </a:gs>
              <a:gs pos="45000">
                <a:srgbClr val="FFCFA6">
                  <a:alpha val="35047"/>
                </a:srgbClr>
              </a:gs>
              <a:gs pos="50000">
                <a:srgbClr val="FFCFA6">
                  <a:alpha val="29241"/>
                </a:srgbClr>
              </a:gs>
              <a:gs pos="55000">
                <a:srgbClr val="FFCFA6">
                  <a:alpha val="23690"/>
                </a:srgbClr>
              </a:gs>
              <a:gs pos="60000">
                <a:srgbClr val="FFCFA6">
                  <a:alpha val="18528"/>
                </a:srgbClr>
              </a:gs>
              <a:gs pos="65000">
                <a:srgbClr val="FFCFA6">
                  <a:alpha val="13873"/>
                </a:srgbClr>
              </a:gs>
              <a:gs pos="70000">
                <a:srgbClr val="FFCFA6">
                  <a:alpha val="9820"/>
                </a:srgbClr>
              </a:gs>
              <a:gs pos="75000">
                <a:srgbClr val="FFCFA6">
                  <a:alpha val="6446"/>
                </a:srgbClr>
              </a:gs>
              <a:gs pos="80000">
                <a:srgbClr val="FFCFA6">
                  <a:alpha val="3797"/>
                </a:srgbClr>
              </a:gs>
              <a:gs pos="85000">
                <a:srgbClr val="FFCFA6">
                  <a:alpha val="1888"/>
                </a:srgbClr>
              </a:gs>
              <a:gs pos="90000">
                <a:srgbClr val="FFCFA6">
                  <a:alpha val="690"/>
                </a:srgbClr>
              </a:gs>
              <a:gs pos="95000">
                <a:srgbClr val="FFCFA6">
                  <a:alpha val="119"/>
                </a:srgbClr>
              </a:gs>
              <a:gs pos="100000">
                <a:srgbClr val="FFCFA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2" name="Свечение · акцент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0" y="3383280"/>
            <a:ext cx="6400800" cy="5577840"/>
          </a:xfrm>
          <a:prstGeom prst="ellipse">
            <a:avLst/>
          </a:prstGeom>
          <a:gradFill flip="none" rotWithShape="0">
            <a:gsLst>
              <a:gs pos="0">
                <a:schemeClr val="accent1">
                  <a:alpha val="24000"/>
                </a:schemeClr>
              </a:gs>
              <a:gs pos="5000">
                <a:schemeClr val="accent1">
                  <a:alpha val="23774"/>
                </a:schemeClr>
              </a:gs>
              <a:gs pos="10000">
                <a:schemeClr val="accent1">
                  <a:alpha val="23130"/>
                </a:schemeClr>
              </a:gs>
              <a:gs pos="15000">
                <a:schemeClr val="accent1">
                  <a:alpha val="22122"/>
                </a:schemeClr>
              </a:gs>
              <a:gs pos="20000">
                <a:schemeClr val="accent1">
                  <a:alpha val="20807"/>
                </a:schemeClr>
              </a:gs>
              <a:gs pos="25000">
                <a:schemeClr val="accent1">
                  <a:alpha val="19244"/>
                </a:schemeClr>
              </a:gs>
              <a:gs pos="30000">
                <a:schemeClr val="accent1">
                  <a:alpha val="17491"/>
                </a:schemeClr>
              </a:gs>
              <a:gs pos="35000">
                <a:schemeClr val="accent1">
                  <a:alpha val="15609"/>
                </a:schemeClr>
              </a:gs>
              <a:gs pos="40000">
                <a:schemeClr val="accent1">
                  <a:alpha val="13654"/>
                </a:schemeClr>
              </a:gs>
              <a:gs pos="45000">
                <a:schemeClr val="accent1">
                  <a:alpha val="11682"/>
                </a:schemeClr>
              </a:gs>
              <a:gs pos="50000">
                <a:schemeClr val="accent1">
                  <a:alpha val="9747"/>
                </a:schemeClr>
              </a:gs>
              <a:gs pos="55000">
                <a:schemeClr val="accent1">
                  <a:alpha val="7897"/>
                </a:schemeClr>
              </a:gs>
              <a:gs pos="60000">
                <a:schemeClr val="accent1">
                  <a:alpha val="6176"/>
                </a:schemeClr>
              </a:gs>
              <a:gs pos="65000">
                <a:schemeClr val="accent1">
                  <a:alpha val="4624"/>
                </a:schemeClr>
              </a:gs>
              <a:gs pos="70000">
                <a:schemeClr val="accent1">
                  <a:alpha val="3273"/>
                </a:schemeClr>
              </a:gs>
              <a:gs pos="75000">
                <a:schemeClr val="accent1">
                  <a:alpha val="2149"/>
                </a:schemeClr>
              </a:gs>
              <a:gs pos="80000">
                <a:schemeClr val="accent1">
                  <a:alpha val="1266"/>
                </a:schemeClr>
              </a:gs>
              <a:gs pos="85000">
                <a:schemeClr val="accent1">
                  <a:alpha val="629"/>
                </a:schemeClr>
              </a:gs>
              <a:gs pos="90000">
                <a:schemeClr val="accent1">
                  <a:alpha val="230"/>
                </a:schemeClr>
              </a:gs>
              <a:gs pos="95000">
                <a:schemeClr val="accent1">
                  <a:alpha val="4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3" name="Свечение · противовес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389120" y="-3566160"/>
            <a:ext cx="7863840" cy="6583680"/>
          </a:xfrm>
          <a:prstGeom prst="ellipse">
            <a:avLst/>
          </a:prstGeom>
          <a:gradFill flip="none" rotWithShape="0">
            <a:gsLst>
              <a:gs pos="0">
                <a:schemeClr val="accent2">
                  <a:alpha val="7000"/>
                </a:schemeClr>
              </a:gs>
              <a:gs pos="5000">
                <a:schemeClr val="accent2">
                  <a:alpha val="6934"/>
                </a:schemeClr>
              </a:gs>
              <a:gs pos="10000">
                <a:schemeClr val="accent2">
                  <a:alpha val="6746"/>
                </a:schemeClr>
              </a:gs>
              <a:gs pos="15000">
                <a:schemeClr val="accent2">
                  <a:alpha val="6452"/>
                </a:schemeClr>
              </a:gs>
              <a:gs pos="20000">
                <a:schemeClr val="accent2">
                  <a:alpha val="6069"/>
                </a:schemeClr>
              </a:gs>
              <a:gs pos="25000">
                <a:schemeClr val="accent2">
                  <a:alpha val="5613"/>
                </a:schemeClr>
              </a:gs>
              <a:gs pos="30000">
                <a:schemeClr val="accent2">
                  <a:alpha val="5102"/>
                </a:schemeClr>
              </a:gs>
              <a:gs pos="35000">
                <a:schemeClr val="accent2">
                  <a:alpha val="4553"/>
                </a:schemeClr>
              </a:gs>
              <a:gs pos="40000">
                <a:schemeClr val="accent2">
                  <a:alpha val="3982"/>
                </a:schemeClr>
              </a:gs>
              <a:gs pos="45000">
                <a:schemeClr val="accent2">
                  <a:alpha val="3407"/>
                </a:schemeClr>
              </a:gs>
              <a:gs pos="50000">
                <a:schemeClr val="accent2">
                  <a:alpha val="2843"/>
                </a:schemeClr>
              </a:gs>
              <a:gs pos="55000">
                <a:schemeClr val="accent2">
                  <a:alpha val="2303"/>
                </a:schemeClr>
              </a:gs>
              <a:gs pos="60000">
                <a:schemeClr val="accent2">
                  <a:alpha val="1801"/>
                </a:schemeClr>
              </a:gs>
              <a:gs pos="65000">
                <a:schemeClr val="accent2">
                  <a:alpha val="1349"/>
                </a:schemeClr>
              </a:gs>
              <a:gs pos="70000">
                <a:schemeClr val="accent2">
                  <a:alpha val="955"/>
                </a:schemeClr>
              </a:gs>
              <a:gs pos="75000">
                <a:schemeClr val="accent2">
                  <a:alpha val="627"/>
                </a:schemeClr>
              </a:gs>
              <a:gs pos="80000">
                <a:schemeClr val="accent2">
                  <a:alpha val="369"/>
                </a:schemeClr>
              </a:gs>
              <a:gs pos="85000">
                <a:schemeClr val="accent2">
                  <a:alpha val="184"/>
                </a:schemeClr>
              </a:gs>
              <a:gs pos="90000">
                <a:schemeClr val="accent2">
                  <a:alpha val="67"/>
                </a:schemeClr>
              </a:gs>
              <a:gs pos="95000">
                <a:schemeClr val="accent2">
                  <a:alpha val="12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Dark Emb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Свечение · тёплое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365760"/>
            <a:ext cx="13898880" cy="11338560"/>
          </a:xfrm>
          <a:prstGeom prst="ellipse">
            <a:avLst/>
          </a:prstGeom>
          <a:gradFill flip="none" rotWithShape="0">
            <a:gsLst>
              <a:gs pos="0">
                <a:srgbClr val="C23000">
                  <a:alpha val="34000"/>
                </a:srgbClr>
              </a:gs>
              <a:gs pos="5000">
                <a:srgbClr val="C23000">
                  <a:alpha val="33680"/>
                </a:srgbClr>
              </a:gs>
              <a:gs pos="10000">
                <a:srgbClr val="C23000">
                  <a:alpha val="32768"/>
                </a:srgbClr>
              </a:gs>
              <a:gs pos="15000">
                <a:srgbClr val="C23000">
                  <a:alpha val="31340"/>
                </a:srgbClr>
              </a:gs>
              <a:gs pos="20000">
                <a:srgbClr val="C23000">
                  <a:alpha val="29477"/>
                </a:srgbClr>
              </a:gs>
              <a:gs pos="25000">
                <a:srgbClr val="C23000">
                  <a:alpha val="27262"/>
                </a:srgbClr>
              </a:gs>
              <a:gs pos="30000">
                <a:srgbClr val="C23000">
                  <a:alpha val="24779"/>
                </a:srgbClr>
              </a:gs>
              <a:gs pos="35000">
                <a:srgbClr val="C23000">
                  <a:alpha val="22112"/>
                </a:srgbClr>
              </a:gs>
              <a:gs pos="40000">
                <a:srgbClr val="C23000">
                  <a:alpha val="19343"/>
                </a:srgbClr>
              </a:gs>
              <a:gs pos="45000">
                <a:srgbClr val="C23000">
                  <a:alpha val="16550"/>
                </a:srgbClr>
              </a:gs>
              <a:gs pos="50000">
                <a:srgbClr val="C23000">
                  <a:alpha val="13808"/>
                </a:srgbClr>
              </a:gs>
              <a:gs pos="55000">
                <a:srgbClr val="C23000">
                  <a:alpha val="11187"/>
                </a:srgbClr>
              </a:gs>
              <a:gs pos="60000">
                <a:srgbClr val="C23000">
                  <a:alpha val="8750"/>
                </a:srgbClr>
              </a:gs>
              <a:gs pos="65000">
                <a:srgbClr val="C23000">
                  <a:alpha val="6551"/>
                </a:srgbClr>
              </a:gs>
              <a:gs pos="70000">
                <a:srgbClr val="C23000">
                  <a:alpha val="4637"/>
                </a:srgbClr>
              </a:gs>
              <a:gs pos="75000">
                <a:srgbClr val="C23000">
                  <a:alpha val="3044"/>
                </a:srgbClr>
              </a:gs>
              <a:gs pos="80000">
                <a:srgbClr val="C23000">
                  <a:alpha val="1793"/>
                </a:srgbClr>
              </a:gs>
              <a:gs pos="85000">
                <a:srgbClr val="C23000">
                  <a:alpha val="891"/>
                </a:srgbClr>
              </a:gs>
              <a:gs pos="90000">
                <a:srgbClr val="C23000">
                  <a:alpha val="326"/>
                </a:srgbClr>
              </a:gs>
              <a:gs pos="95000">
                <a:srgbClr val="C23000">
                  <a:alpha val="56"/>
                </a:srgbClr>
              </a:gs>
              <a:gs pos="100000">
                <a:srgbClr val="C23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2" name="Свечение · акцент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0" y="3383280"/>
            <a:ext cx="6400800" cy="5577840"/>
          </a:xfrm>
          <a:prstGeom prst="ellipse">
            <a:avLst/>
          </a:prstGeom>
          <a:gradFill flip="none" rotWithShape="0">
            <a:gsLst>
              <a:gs pos="0">
                <a:schemeClr val="accent1">
                  <a:alpha val="30000"/>
                </a:schemeClr>
              </a:gs>
              <a:gs pos="5000">
                <a:schemeClr val="accent1">
                  <a:alpha val="29718"/>
                </a:schemeClr>
              </a:gs>
              <a:gs pos="10000">
                <a:schemeClr val="accent1">
                  <a:alpha val="28913"/>
                </a:schemeClr>
              </a:gs>
              <a:gs pos="15000">
                <a:schemeClr val="accent1">
                  <a:alpha val="27653"/>
                </a:schemeClr>
              </a:gs>
              <a:gs pos="20000">
                <a:schemeClr val="accent1">
                  <a:alpha val="26009"/>
                </a:schemeClr>
              </a:gs>
              <a:gs pos="25000">
                <a:schemeClr val="accent1">
                  <a:alpha val="24055"/>
                </a:schemeClr>
              </a:gs>
              <a:gs pos="30000">
                <a:schemeClr val="accent1">
                  <a:alpha val="21864"/>
                </a:schemeClr>
              </a:gs>
              <a:gs pos="35000">
                <a:schemeClr val="accent1">
                  <a:alpha val="19511"/>
                </a:schemeClr>
              </a:gs>
              <a:gs pos="40000">
                <a:schemeClr val="accent1">
                  <a:alpha val="17067"/>
                </a:schemeClr>
              </a:gs>
              <a:gs pos="45000">
                <a:schemeClr val="accent1">
                  <a:alpha val="14603"/>
                </a:schemeClr>
              </a:gs>
              <a:gs pos="50000">
                <a:schemeClr val="accent1">
                  <a:alpha val="12184"/>
                </a:schemeClr>
              </a:gs>
              <a:gs pos="55000">
                <a:schemeClr val="accent1">
                  <a:alpha val="9871"/>
                </a:schemeClr>
              </a:gs>
              <a:gs pos="60000">
                <a:schemeClr val="accent1">
                  <a:alpha val="7720"/>
                </a:schemeClr>
              </a:gs>
              <a:gs pos="65000">
                <a:schemeClr val="accent1">
                  <a:alpha val="5780"/>
                </a:schemeClr>
              </a:gs>
              <a:gs pos="70000">
                <a:schemeClr val="accent1">
                  <a:alpha val="4092"/>
                </a:schemeClr>
              </a:gs>
              <a:gs pos="75000">
                <a:schemeClr val="accent1">
                  <a:alpha val="2686"/>
                </a:schemeClr>
              </a:gs>
              <a:gs pos="80000">
                <a:schemeClr val="accent1">
                  <a:alpha val="1582"/>
                </a:schemeClr>
              </a:gs>
              <a:gs pos="85000">
                <a:schemeClr val="accent1">
                  <a:alpha val="787"/>
                </a:schemeClr>
              </a:gs>
              <a:gs pos="90000">
                <a:schemeClr val="accent1">
                  <a:alpha val="287"/>
                </a:schemeClr>
              </a:gs>
              <a:gs pos="95000">
                <a:schemeClr val="accent1">
                  <a:alpha val="5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3" name="Свечение · противовес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389120" y="-3566160"/>
            <a:ext cx="7863840" cy="6583680"/>
          </a:xfrm>
          <a:prstGeom prst="ellipse">
            <a:avLst/>
          </a:prstGeom>
          <a:gradFill flip="none" rotWithShape="0">
            <a:gsLst>
              <a:gs pos="0">
                <a:schemeClr val="accent2">
                  <a:alpha val="10000"/>
                </a:schemeClr>
              </a:gs>
              <a:gs pos="5000">
                <a:schemeClr val="accent2">
                  <a:alpha val="9906"/>
                </a:schemeClr>
              </a:gs>
              <a:gs pos="10000">
                <a:schemeClr val="accent2">
                  <a:alpha val="9638"/>
                </a:schemeClr>
              </a:gs>
              <a:gs pos="15000">
                <a:schemeClr val="accent2">
                  <a:alpha val="9218"/>
                </a:schemeClr>
              </a:gs>
              <a:gs pos="20000">
                <a:schemeClr val="accent2">
                  <a:alpha val="8670"/>
                </a:schemeClr>
              </a:gs>
              <a:gs pos="25000">
                <a:schemeClr val="accent2">
                  <a:alpha val="8018"/>
                </a:schemeClr>
              </a:gs>
              <a:gs pos="30000">
                <a:schemeClr val="accent2">
                  <a:alpha val="7288"/>
                </a:schemeClr>
              </a:gs>
              <a:gs pos="35000">
                <a:schemeClr val="accent2">
                  <a:alpha val="6504"/>
                </a:schemeClr>
              </a:gs>
              <a:gs pos="40000">
                <a:schemeClr val="accent2">
                  <a:alpha val="5689"/>
                </a:schemeClr>
              </a:gs>
              <a:gs pos="45000">
                <a:schemeClr val="accent2">
                  <a:alpha val="4868"/>
                </a:schemeClr>
              </a:gs>
              <a:gs pos="50000">
                <a:schemeClr val="accent2">
                  <a:alpha val="4061"/>
                </a:schemeClr>
              </a:gs>
              <a:gs pos="55000">
                <a:schemeClr val="accent2">
                  <a:alpha val="3290"/>
                </a:schemeClr>
              </a:gs>
              <a:gs pos="60000">
                <a:schemeClr val="accent2">
                  <a:alpha val="2573"/>
                </a:schemeClr>
              </a:gs>
              <a:gs pos="65000">
                <a:schemeClr val="accent2">
                  <a:alpha val="1927"/>
                </a:schemeClr>
              </a:gs>
              <a:gs pos="70000">
                <a:schemeClr val="accent2">
                  <a:alpha val="1364"/>
                </a:schemeClr>
              </a:gs>
              <a:gs pos="75000">
                <a:schemeClr val="accent2">
                  <a:alpha val="895"/>
                </a:schemeClr>
              </a:gs>
              <a:gs pos="80000">
                <a:schemeClr val="accent2">
                  <a:alpha val="527"/>
                </a:schemeClr>
              </a:gs>
              <a:gs pos="85000">
                <a:schemeClr val="accent2">
                  <a:alpha val="262"/>
                </a:schemeClr>
              </a:gs>
              <a:gs pos="90000">
                <a:schemeClr val="accent2">
                  <a:alpha val="96"/>
                </a:schemeClr>
              </a:gs>
              <a:gs pos="95000">
                <a:schemeClr val="accent2">
                  <a:alpha val="17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Relationship Id="rId10" Type="http://schemas.openxmlformats.org/officeDocument/2006/relationships/image" Target="../media/image35.png"/><Relationship Id="rId11" Type="http://schemas.openxmlformats.org/officeDocument/2006/relationships/image" Target="../media/image2.svg"/><Relationship Id="rId12" Type="http://schemas.openxmlformats.org/officeDocument/2006/relationships/image" Target="../media/image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svg"/><Relationship Id="rId13" Type="http://schemas.openxmlformats.org/officeDocument/2006/relationships/image" Target="../media/image41.png"/><Relationship Id="rId14" Type="http://schemas.openxmlformats.org/officeDocument/2006/relationships/image" Target="../media/image42.svg"/><Relationship Id="rId15" Type="http://schemas.openxmlformats.org/officeDocument/2006/relationships/image" Target="../media/image43.png"/><Relationship Id="rId16" Type="http://schemas.openxmlformats.org/officeDocument/2006/relationships/image" Target="../media/image44.sv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10" Type="http://schemas.openxmlformats.org/officeDocument/2006/relationships/image" Target="../media/image39.png"/><Relationship Id="rId11" Type="http://schemas.openxmlformats.org/officeDocument/2006/relationships/image" Target="../media/image40.sv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10" Type="http://schemas.openxmlformats.org/officeDocument/2006/relationships/chart" Target="../charts/chart1.xml"/><Relationship Id="rId11" Type="http://schemas.openxmlformats.org/officeDocument/2006/relationships/image" Target="../media/image38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Relationship Id="rId10" Type="http://schemas.openxmlformats.org/officeDocument/2006/relationships/image" Target="../media/image69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2.xml"/></Relationships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бложка ·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08_lighthouse.p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0" y="1051560"/>
            <a:ext cx="4754880" cy="4754880"/>
          </a:xfrm>
          <a:prstGeom prst="rect">
            <a:avLst/>
          </a:prstGeom>
        </p:spPr>
      </p:pic>
      <p:pic>
        <p:nvPicPr>
          <p:cNvPr id="3" name="Логотип GMMC (line2)" descr="Логотип GMMC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2648" y="457200"/>
            <a:ext cx="1737360" cy="206924"/>
          </a:xfrm>
          <a:prstGeom prst="rect">
            <a:avLst/>
          </a:prstGeom>
        </p:spPr>
      </p:pic>
      <p:sp>
        <p:nvSpPr>
          <p:cNvPr id="4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Итоги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квартала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612648" y="2139696"/>
            <a:ext cx="10966399" cy="2639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spc="12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Демонстрационный проект · Q3 2026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612648" y="4553712"/>
            <a:ext cx="585216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2"/>
                </a:solidFill>
                <a:latin typeface="SB Sans Text"/>
                <a:cs typeface="SB Sans Text"/>
              </a:rPr>
              <a:t>и план развития коммуникаций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2"/>
                </a:solidFill>
                <a:latin typeface="SB Sans Text"/>
                <a:cs typeface="SB Sans Text"/>
              </a:rPr>
              <a:t>Условные данные. План на Q4 2026.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Просмотры выросли, сроки требуют внимания</a:t>
            </a:r>
          </a:p>
        </p:txBody>
      </p:sp>
      <p:sp>
        <p:nvSpPr>
          <p:cNvPr id="3" name="Плитка · главная"/>
          <p:cNvSpPr/>
          <p:nvPr/>
        </p:nvSpPr>
        <p:spPr>
          <a:xfrm>
            <a:off x="612648" y="1371600"/>
            <a:ext cx="5410048" cy="2889504"/>
          </a:xfrm>
          <a:prstGeom prst="roundRect">
            <a:avLst>
              <a:gd name="adj" fmla="val 221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pic>
        <p:nvPicPr>
          <p:cNvPr id="4" name="Объект 27_rising_line.p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6696" y="1609344"/>
            <a:ext cx="2057400" cy="2057400"/>
          </a:xfrm>
          <a:prstGeom prst="rect">
            <a:avLst/>
          </a:prstGeom>
        </p:spPr>
      </p:pic>
      <p:sp>
        <p:nvSpPr>
          <p:cNvPr id="5" name="Текст"/>
          <p:cNvSpPr txBox="1"/>
          <p:nvPr/>
        </p:nvSpPr>
        <p:spPr>
          <a:xfrm>
            <a:off x="866648" y="162560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Итог Q3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866648" y="1954784"/>
            <a:ext cx="301752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6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+22%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866648" y="2997200"/>
            <a:ext cx="2834640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просмотров к Q2: 73 тыс. вместо 60 тыс. Повторные просмотры учитываются.</a:t>
            </a:r>
          </a:p>
        </p:txBody>
      </p:sp>
      <p:sp>
        <p:nvSpPr>
          <p:cNvPr id="8" name="Карточка"/>
          <p:cNvSpPr/>
          <p:nvPr/>
        </p:nvSpPr>
        <p:spPr>
          <a:xfrm>
            <a:off x="6169000" y="1371600"/>
            <a:ext cx="2631872" cy="1371600"/>
          </a:xfrm>
          <a:prstGeom prst="roundRect">
            <a:avLst>
              <a:gd name="adj" fmla="val 4667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9" name="Текст"/>
          <p:cNvSpPr txBox="1"/>
          <p:nvPr/>
        </p:nvSpPr>
        <p:spPr>
          <a:xfrm>
            <a:off x="6423000" y="1625600"/>
            <a:ext cx="2123872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73</a:t>
            </a:r>
          </a:p>
        </p:txBody>
      </p:sp>
      <p:sp>
        <p:nvSpPr>
          <p:cNvPr id="10" name="Текст"/>
          <p:cNvSpPr txBox="1"/>
          <p:nvPr/>
        </p:nvSpPr>
        <p:spPr>
          <a:xfrm>
            <a:off x="6423000" y="2265680"/>
            <a:ext cx="2123872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tx2"/>
                </a:solidFill>
                <a:latin typeface="SB Sans Text"/>
                <a:cs typeface="SB Sans Text"/>
              </a:rPr>
              <a:t>тыс. просмотров за Q3</a:t>
            </a:r>
          </a:p>
        </p:txBody>
      </p:sp>
      <p:sp>
        <p:nvSpPr>
          <p:cNvPr id="11" name="Карточка"/>
          <p:cNvSpPr/>
          <p:nvPr/>
        </p:nvSpPr>
        <p:spPr>
          <a:xfrm>
            <a:off x="8947175" y="1371600"/>
            <a:ext cx="2631872" cy="1371600"/>
          </a:xfrm>
          <a:prstGeom prst="roundRect">
            <a:avLst>
              <a:gd name="adj" fmla="val 4667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2" name="Текст"/>
          <p:cNvSpPr txBox="1"/>
          <p:nvPr/>
        </p:nvSpPr>
        <p:spPr>
          <a:xfrm>
            <a:off x="9201175" y="1625600"/>
            <a:ext cx="2123872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80%</a:t>
            </a:r>
          </a:p>
        </p:txBody>
      </p:sp>
      <p:sp>
        <p:nvSpPr>
          <p:cNvPr id="13" name="Текст"/>
          <p:cNvSpPr txBox="1"/>
          <p:nvPr/>
        </p:nvSpPr>
        <p:spPr>
          <a:xfrm>
            <a:off x="9201175" y="2265680"/>
            <a:ext cx="2123872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tx2"/>
                </a:solidFill>
                <a:latin typeface="SB Sans Text"/>
                <a:cs typeface="SB Sans Text"/>
              </a:rPr>
              <a:t>выпусков в срок</a:t>
            </a:r>
          </a:p>
        </p:txBody>
      </p:sp>
      <p:sp>
        <p:nvSpPr>
          <p:cNvPr id="14" name="Плитка · акцентная"/>
          <p:cNvSpPr/>
          <p:nvPr/>
        </p:nvSpPr>
        <p:spPr>
          <a:xfrm>
            <a:off x="6169000" y="2889504"/>
            <a:ext cx="5410048" cy="1371600"/>
          </a:xfrm>
          <a:prstGeom prst="roundRect">
            <a:avLst>
              <a:gd name="adj" fmla="val 4667"/>
            </a:avLst>
          </a:prstGeom>
          <a:solidFill>
            <a:schemeClr val="accent1">
              <a:shade val="91000"/>
            </a:schemeClr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5" name="Текст"/>
          <p:cNvSpPr txBox="1"/>
          <p:nvPr/>
        </p:nvSpPr>
        <p:spPr>
          <a:xfrm>
            <a:off x="6423000" y="3143504"/>
            <a:ext cx="490204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rgbClr val="FFFFFF"/>
                </a:solidFill>
                <a:latin typeface="SB Sans Text Medium"/>
                <a:cs typeface="SB Sans Text Medium"/>
              </a:rPr>
              <a:t>Приоритет Q4</a:t>
            </a:r>
          </a:p>
        </p:txBody>
      </p:sp>
      <p:sp>
        <p:nvSpPr>
          <p:cNvPr id="16" name="Текст"/>
          <p:cNvSpPr txBox="1"/>
          <p:nvPr/>
        </p:nvSpPr>
        <p:spPr>
          <a:xfrm>
            <a:off x="6423000" y="3454400"/>
            <a:ext cx="490204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FFFFFF"/>
                </a:solidFill>
                <a:latin typeface="SB Sans Text Semibold"/>
                <a:cs typeface="SB Sans Text Semibold"/>
              </a:rPr>
              <a:t>24 из 30 материалов вышли вовремя. Цель следующего квартала — 90%.</a:t>
            </a:r>
          </a:p>
        </p:txBody>
      </p:sp>
      <p:sp>
        <p:nvSpPr>
          <p:cNvPr id="17" name="Карточка"/>
          <p:cNvSpPr/>
          <p:nvPr/>
        </p:nvSpPr>
        <p:spPr>
          <a:xfrm>
            <a:off x="612648" y="4407408"/>
            <a:ext cx="3557930" cy="184708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pic>
        <p:nvPicPr>
          <p:cNvPr id="18" name="gmmc-funnel-sta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6648" y="4661408"/>
            <a:ext cx="329184" cy="329184"/>
          </a:xfrm>
          <a:prstGeom prst="rect">
            <a:avLst/>
          </a:prstGeom>
        </p:spPr>
      </p:pic>
      <p:sp>
        <p:nvSpPr>
          <p:cNvPr id="19" name="Текст"/>
          <p:cNvSpPr txBox="1"/>
          <p:nvPr/>
        </p:nvSpPr>
        <p:spPr>
          <a:xfrm>
            <a:off x="866648" y="5136896"/>
            <a:ext cx="304993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latin typeface="SB Sans Text Semibold"/>
                <a:cs typeface="SB Sans Text Semibold"/>
              </a:rPr>
              <a:t>Редакционный план</a:t>
            </a:r>
          </a:p>
        </p:txBody>
      </p:sp>
      <p:sp>
        <p:nvSpPr>
          <p:cNvPr id="20" name="Текст"/>
          <p:cNvSpPr txBox="1"/>
          <p:nvPr/>
        </p:nvSpPr>
        <p:spPr>
          <a:xfrm>
            <a:off x="866648" y="5539232"/>
            <a:ext cx="304993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Плановые и срочные темы в одном календаре.</a:t>
            </a:r>
          </a:p>
        </p:txBody>
      </p:sp>
      <p:sp>
        <p:nvSpPr>
          <p:cNvPr id="21" name="Карточка"/>
          <p:cNvSpPr/>
          <p:nvPr/>
        </p:nvSpPr>
        <p:spPr>
          <a:xfrm>
            <a:off x="4316882" y="4407408"/>
            <a:ext cx="3557930" cy="184708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pic>
        <p:nvPicPr>
          <p:cNvPr id="22" name="gmmc-retent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70882" y="4661408"/>
            <a:ext cx="329184" cy="329184"/>
          </a:xfrm>
          <a:prstGeom prst="rect">
            <a:avLst/>
          </a:prstGeom>
        </p:spPr>
      </p:pic>
      <p:sp>
        <p:nvSpPr>
          <p:cNvPr id="23" name="Текст"/>
          <p:cNvSpPr txBox="1"/>
          <p:nvPr/>
        </p:nvSpPr>
        <p:spPr>
          <a:xfrm>
            <a:off x="4570882" y="5136896"/>
            <a:ext cx="304993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latin typeface="SB Sans Text Semibold"/>
                <a:cs typeface="SB Sans Text Semibold"/>
              </a:rPr>
              <a:t>Согласование</a:t>
            </a:r>
          </a:p>
        </p:txBody>
      </p:sp>
      <p:sp>
        <p:nvSpPr>
          <p:cNvPr id="24" name="Текст"/>
          <p:cNvSpPr txBox="1"/>
          <p:nvPr/>
        </p:nvSpPr>
        <p:spPr>
          <a:xfrm>
            <a:off x="4570882" y="5539232"/>
            <a:ext cx="304993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Один владелец решения и общий срок ответа.</a:t>
            </a:r>
          </a:p>
        </p:txBody>
      </p:sp>
      <p:sp>
        <p:nvSpPr>
          <p:cNvPr id="25" name="Карточка"/>
          <p:cNvSpPr/>
          <p:nvPr/>
        </p:nvSpPr>
        <p:spPr>
          <a:xfrm>
            <a:off x="8021117" y="4407408"/>
            <a:ext cx="3557930" cy="1847088"/>
          </a:xfrm>
          <a:prstGeom prst="roundRect">
            <a:avLst>
              <a:gd name="adj" fmla="val 346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pic>
        <p:nvPicPr>
          <p:cNvPr id="26" name="gmmc-inquiry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75117" y="4661408"/>
            <a:ext cx="329184" cy="329184"/>
          </a:xfrm>
          <a:prstGeom prst="rect">
            <a:avLst/>
          </a:prstGeom>
        </p:spPr>
      </p:pic>
      <p:sp>
        <p:nvSpPr>
          <p:cNvPr id="27" name="Текст"/>
          <p:cNvSpPr txBox="1"/>
          <p:nvPr/>
        </p:nvSpPr>
        <p:spPr>
          <a:xfrm>
            <a:off x="8275117" y="5136896"/>
            <a:ext cx="304993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latin typeface="SB Sans Text Semibold"/>
                <a:cs typeface="SB Sans Text Semibold"/>
              </a:rPr>
              <a:t>Измерение</a:t>
            </a:r>
          </a:p>
        </p:txBody>
      </p:sp>
      <p:sp>
        <p:nvSpPr>
          <p:cNvPr id="28" name="Текст"/>
          <p:cNvSpPr txBox="1"/>
          <p:nvPr/>
        </p:nvSpPr>
        <p:spPr>
          <a:xfrm>
            <a:off x="8275117" y="5539232"/>
            <a:ext cx="304993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Единые метрики и ежемесячный разбор.</a:t>
            </a:r>
          </a:p>
        </p:txBody>
      </p:sp>
      <p:sp>
        <p:nvSpPr>
          <p:cNvPr id="29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Дашборд показател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Пять метрик улучшились, 80% выпусков вышли в срок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Q3 2026. Изменение к Q2, кроме сроков: здесь показано отклонение от цели.</a:t>
            </a:r>
          </a:p>
        </p:txBody>
      </p:sp>
      <p:sp>
        <p:nvSpPr>
          <p:cNvPr id="4" name="Показатель «Оборот»"/>
          <p:cNvSpPr/>
          <p:nvPr/>
        </p:nvSpPr>
        <p:spPr>
          <a:xfrm>
            <a:off x="612648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5" name="Текст"/>
          <p:cNvSpPr txBox="1"/>
          <p:nvPr/>
        </p:nvSpPr>
        <p:spPr>
          <a:xfrm>
            <a:off x="866648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Материалы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866648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30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866648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публикаций за квартал</a:t>
            </a:r>
          </a:p>
        </p:txBody>
      </p:sp>
      <p:sp>
        <p:nvSpPr>
          <p:cNvPr id="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" name="Дельта значение"/>
          <p:cNvSpPr txBox="1"/>
          <p:nvPr/>
        </p:nvSpPr>
        <p:spPr>
          <a:xfrm>
            <a:off x="1104392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+25% к 24 в Q2</a:t>
            </a:r>
          </a:p>
        </p:txBody>
      </p:sp>
      <p:sp>
        <p:nvSpPr>
          <p:cNvPr id="10" name="Показатель «Активная база»"/>
          <p:cNvSpPr/>
          <p:nvPr/>
        </p:nvSpPr>
        <p:spPr>
          <a:xfrm>
            <a:off x="4316882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Текст"/>
          <p:cNvSpPr txBox="1"/>
          <p:nvPr/>
        </p:nvSpPr>
        <p:spPr>
          <a:xfrm>
            <a:off x="4570882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Просмотры</a:t>
            </a:r>
          </a:p>
        </p:txBody>
      </p:sp>
      <p:sp>
        <p:nvSpPr>
          <p:cNvPr id="12" name="Текст"/>
          <p:cNvSpPr txBox="1"/>
          <p:nvPr/>
        </p:nvSpPr>
        <p:spPr>
          <a:xfrm>
            <a:off x="4570882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73</a:t>
            </a:r>
          </a:p>
        </p:txBody>
      </p:sp>
      <p:sp>
        <p:nvSpPr>
          <p:cNvPr id="13" name="Текст"/>
          <p:cNvSpPr txBox="1"/>
          <p:nvPr/>
        </p:nvSpPr>
        <p:spPr>
          <a:xfrm>
            <a:off x="4570882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тыс. за квартал</a:t>
            </a:r>
          </a:p>
        </p:txBody>
      </p:sp>
      <p:sp>
        <p:nvSpPr>
          <p:cNvPr id="14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0882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5" name="Дельта значение"/>
          <p:cNvSpPr txBox="1"/>
          <p:nvPr/>
        </p:nvSpPr>
        <p:spPr>
          <a:xfrm>
            <a:off x="4808626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+22% к 60 тыс. в Q2</a:t>
            </a:r>
          </a:p>
        </p:txBody>
      </p:sp>
      <p:sp>
        <p:nvSpPr>
          <p:cNvPr id="16" name="Показатель «Доля активных»"/>
          <p:cNvSpPr/>
          <p:nvPr/>
        </p:nvSpPr>
        <p:spPr>
          <a:xfrm>
            <a:off x="8021117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7" name="Текст"/>
          <p:cNvSpPr txBox="1"/>
          <p:nvPr/>
        </p:nvSpPr>
        <p:spPr>
          <a:xfrm>
            <a:off x="8275117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Открытия писем</a:t>
            </a:r>
          </a:p>
        </p:txBody>
      </p:sp>
      <p:sp>
        <p:nvSpPr>
          <p:cNvPr id="18" name="Текст"/>
          <p:cNvSpPr txBox="1"/>
          <p:nvPr/>
        </p:nvSpPr>
        <p:spPr>
          <a:xfrm>
            <a:off x="8275117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68</a:t>
            </a:r>
          </a:p>
        </p:txBody>
      </p:sp>
      <p:sp>
        <p:nvSpPr>
          <p:cNvPr id="19" name="Текст"/>
          <p:cNvSpPr txBox="1"/>
          <p:nvPr/>
        </p:nvSpPr>
        <p:spPr>
          <a:xfrm>
            <a:off x="8275117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20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1" name="Дельта значение"/>
          <p:cNvSpPr txBox="1"/>
          <p:nvPr/>
        </p:nvSpPr>
        <p:spPr>
          <a:xfrm>
            <a:off x="8512861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+6 п. п. к 62% в Q2</a:t>
            </a:r>
          </a:p>
        </p:txBody>
      </p:sp>
      <p:sp>
        <p:nvSpPr>
          <p:cNvPr id="22" name="Показатель «Отток»"/>
          <p:cNvSpPr/>
          <p:nvPr/>
        </p:nvSpPr>
        <p:spPr>
          <a:xfrm>
            <a:off x="612648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5875" cap="flat">
            <a:solidFill>
              <a:schemeClr val="accent5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3" name="Текст"/>
          <p:cNvSpPr txBox="1"/>
          <p:nvPr/>
        </p:nvSpPr>
        <p:spPr>
          <a:xfrm>
            <a:off x="866648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Выпуск в срок</a:t>
            </a:r>
          </a:p>
        </p:txBody>
      </p:sp>
      <p:sp>
        <p:nvSpPr>
          <p:cNvPr id="24" name="Текст"/>
          <p:cNvSpPr txBox="1"/>
          <p:nvPr/>
        </p:nvSpPr>
        <p:spPr>
          <a:xfrm>
            <a:off x="866648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80</a:t>
            </a:r>
          </a:p>
        </p:txBody>
      </p:sp>
      <p:sp>
        <p:nvSpPr>
          <p:cNvPr id="25" name="Текст"/>
          <p:cNvSpPr txBox="1"/>
          <p:nvPr/>
        </p:nvSpPr>
        <p:spPr>
          <a:xfrm>
            <a:off x="866648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· 24 из 30 материалов</a:t>
            </a:r>
          </a:p>
        </p:txBody>
      </p:sp>
      <p:sp>
        <p:nvSpPr>
          <p:cNvPr id="26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6648" y="5530088"/>
            <a:ext cx="146304" cy="12801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7" name="Дельта значение"/>
          <p:cNvSpPr txBox="1"/>
          <p:nvPr/>
        </p:nvSpPr>
        <p:spPr>
          <a:xfrm>
            <a:off x="1104392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5"/>
                </a:solidFill>
                <a:latin typeface="SB Sans Text"/>
                <a:cs typeface="SB Sans Text"/>
              </a:rPr>
              <a:t>−10 п. п. к цели 90%</a:t>
            </a:r>
          </a:p>
        </p:txBody>
      </p:sp>
      <p:sp>
        <p:nvSpPr>
          <p:cNvPr id="28" name="Показатель «Скоринг»"/>
          <p:cNvSpPr/>
          <p:nvPr/>
        </p:nvSpPr>
        <p:spPr>
          <a:xfrm>
            <a:off x="4316882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9" name="Текст"/>
          <p:cNvSpPr txBox="1"/>
          <p:nvPr/>
        </p:nvSpPr>
        <p:spPr>
          <a:xfrm>
            <a:off x="4570882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Цикл подготовки</a:t>
            </a:r>
          </a:p>
        </p:txBody>
      </p:sp>
      <p:sp>
        <p:nvSpPr>
          <p:cNvPr id="30" name="Текст"/>
          <p:cNvSpPr txBox="1"/>
          <p:nvPr/>
        </p:nvSpPr>
        <p:spPr>
          <a:xfrm>
            <a:off x="4570882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4</a:t>
            </a:r>
          </a:p>
        </p:txBody>
      </p:sp>
      <p:sp>
        <p:nvSpPr>
          <p:cNvPr id="31" name="Текст"/>
          <p:cNvSpPr txBox="1"/>
          <p:nvPr/>
        </p:nvSpPr>
        <p:spPr>
          <a:xfrm>
            <a:off x="4570882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рабочих дня · медиана</a:t>
            </a:r>
          </a:p>
        </p:txBody>
      </p:sp>
      <p:sp>
        <p:nvSpPr>
          <p:cNvPr id="32" name="Изменение вниз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570882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3" name="Дельта значение"/>
          <p:cNvSpPr txBox="1"/>
          <p:nvPr/>
        </p:nvSpPr>
        <p:spPr>
          <a:xfrm>
            <a:off x="4808626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−2 дня к 6 дням в Q2</a:t>
            </a:r>
          </a:p>
        </p:txBody>
      </p:sp>
      <p:sp>
        <p:nvSpPr>
          <p:cNvPr id="34" name="Показатель «Рекомендации»"/>
          <p:cNvSpPr/>
          <p:nvPr/>
        </p:nvSpPr>
        <p:spPr>
          <a:xfrm>
            <a:off x="8021117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35" name="Текст"/>
          <p:cNvSpPr txBox="1"/>
          <p:nvPr/>
        </p:nvSpPr>
        <p:spPr>
          <a:xfrm>
            <a:off x="8275117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Переходы из писем</a:t>
            </a:r>
          </a:p>
        </p:txBody>
      </p:sp>
      <p:sp>
        <p:nvSpPr>
          <p:cNvPr id="36" name="Текст"/>
          <p:cNvSpPr txBox="1"/>
          <p:nvPr/>
        </p:nvSpPr>
        <p:spPr>
          <a:xfrm>
            <a:off x="8275117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8,4</a:t>
            </a:r>
          </a:p>
        </p:txBody>
      </p:sp>
      <p:sp>
        <p:nvSpPr>
          <p:cNvPr id="37" name="Текст"/>
          <p:cNvSpPr txBox="1"/>
          <p:nvPr/>
        </p:nvSpPr>
        <p:spPr>
          <a:xfrm>
            <a:off x="8275117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3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9" name="Дельта значение"/>
          <p:cNvSpPr txBox="1"/>
          <p:nvPr/>
        </p:nvSpPr>
        <p:spPr>
          <a:xfrm>
            <a:off x="8512861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+1,3 п. п. к 7,1% в Q2</a:t>
            </a:r>
          </a:p>
        </p:txBody>
      </p:sp>
      <p:sp>
        <p:nvSpPr>
          <p:cNvPr id="40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3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Сравнение до и посл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В Q4 у каждого выпуска будет один владелец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Слева — демонстрационный процесс Q3. Справа — предложенный порядок работы в Q4.</a:t>
            </a:r>
          </a:p>
        </p:txBody>
      </p:sp>
      <p:sp>
        <p:nvSpPr>
          <p:cNvPr id="4" name="Колонка «Сейчас»"/>
          <p:cNvSpPr/>
          <p:nvPr/>
        </p:nvSpPr>
        <p:spPr>
          <a:xfrm>
            <a:off x="612648" y="1572768"/>
            <a:ext cx="5410048" cy="4480560"/>
          </a:xfrm>
          <a:prstGeom prst="roundRect">
            <a:avLst>
              <a:gd name="adj" fmla="val 1429"/>
            </a:avLst>
          </a:prstGeom>
          <a:solidFill>
            <a:schemeClr val="bg2"/>
          </a:solidFill>
          <a:ln w="15875" cap="flat">
            <a:solidFill>
              <a:schemeClr val="accent5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5" name="Текст"/>
          <p:cNvSpPr txBox="1"/>
          <p:nvPr/>
        </p:nvSpPr>
        <p:spPr>
          <a:xfrm>
            <a:off x="866648" y="1826768"/>
            <a:ext cx="49020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accent5"/>
                </a:solidFill>
                <a:latin typeface="SB Sans Text Medium"/>
                <a:cs typeface="SB Sans Text Medium"/>
              </a:rPr>
              <a:t>Q3 · исходный процесс</a:t>
            </a:r>
          </a:p>
        </p:txBody>
      </p:sp>
      <p:cxnSp>
        <p:nvCxnSpPr>
          <p:cNvPr id="6" name="Разделитель"/>
          <p:cNvCxnSpPr/>
          <p:nvPr/>
        </p:nvCxnSpPr>
        <p:spPr>
          <a:xfrm>
            <a:off x="866648" y="2265680"/>
            <a:ext cx="4902048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7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2521712"/>
            <a:ext cx="91440" cy="91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Текст"/>
          <p:cNvSpPr txBox="1"/>
          <p:nvPr/>
        </p:nvSpPr>
        <p:spPr>
          <a:xfrm>
            <a:off x="1122680" y="2430272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Пять форматов брифа от разных команд</a:t>
            </a:r>
          </a:p>
        </p:txBody>
      </p:sp>
      <p:sp>
        <p:nvSpPr>
          <p:cNvPr id="9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3234944"/>
            <a:ext cx="91440" cy="91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Текст"/>
          <p:cNvSpPr txBox="1"/>
          <p:nvPr/>
        </p:nvSpPr>
        <p:spPr>
          <a:xfrm>
            <a:off x="1122680" y="3143504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Согласование в нескольких переписках</a:t>
            </a:r>
          </a:p>
        </p:txBody>
      </p:sp>
      <p:sp>
        <p:nvSpPr>
          <p:cNvPr id="11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3948176"/>
            <a:ext cx="91440" cy="91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2" name="Текст"/>
          <p:cNvSpPr txBox="1"/>
          <p:nvPr/>
        </p:nvSpPr>
        <p:spPr>
          <a:xfrm>
            <a:off x="1122680" y="3856736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Правки приходят без общего срока</a:t>
            </a:r>
          </a:p>
        </p:txBody>
      </p:sp>
      <p:sp>
        <p:nvSpPr>
          <p:cNvPr id="13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4661408"/>
            <a:ext cx="91440" cy="91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4" name="Текст"/>
          <p:cNvSpPr txBox="1"/>
          <p:nvPr/>
        </p:nvSpPr>
        <p:spPr>
          <a:xfrm>
            <a:off x="1122680" y="4569968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Статус выпуска уточняют у редактора</a:t>
            </a:r>
          </a:p>
        </p:txBody>
      </p:sp>
      <p:sp>
        <p:nvSpPr>
          <p:cNvPr id="15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5374640"/>
            <a:ext cx="91440" cy="914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Текст"/>
          <p:cNvSpPr txBox="1"/>
          <p:nvPr/>
        </p:nvSpPr>
        <p:spPr>
          <a:xfrm>
            <a:off x="1122680" y="5283200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Метрики собирают после публикации</a:t>
            </a:r>
          </a:p>
        </p:txBody>
      </p:sp>
      <p:sp>
        <p:nvSpPr>
          <p:cNvPr id="17" name="Колонка «С 1 октября»"/>
          <p:cNvSpPr/>
          <p:nvPr/>
        </p:nvSpPr>
        <p:spPr>
          <a:xfrm>
            <a:off x="6169000" y="1572768"/>
            <a:ext cx="5410048" cy="4480560"/>
          </a:xfrm>
          <a:prstGeom prst="roundRect">
            <a:avLst>
              <a:gd name="adj" fmla="val 1429"/>
            </a:avLst>
          </a:prstGeom>
          <a:solidFill>
            <a:schemeClr val="accent1">
              <a:alpha val="5000"/>
            </a:schemeClr>
          </a:solidFill>
          <a:ln w="15875" cap="flat">
            <a:solidFill>
              <a:schemeClr val="accent3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8" name="Текст"/>
          <p:cNvSpPr txBox="1"/>
          <p:nvPr/>
        </p:nvSpPr>
        <p:spPr>
          <a:xfrm>
            <a:off x="6423000" y="1826768"/>
            <a:ext cx="49020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accent3"/>
                </a:solidFill>
                <a:latin typeface="SB Sans Text Medium"/>
                <a:cs typeface="SB Sans Text Medium"/>
              </a:rPr>
              <a:t>Q4 · предлагаемый процесс</a:t>
            </a:r>
          </a:p>
        </p:txBody>
      </p:sp>
      <p:cxnSp>
        <p:nvCxnSpPr>
          <p:cNvPr id="19" name="Разделитель"/>
          <p:cNvCxnSpPr/>
          <p:nvPr/>
        </p:nvCxnSpPr>
        <p:spPr>
          <a:xfrm>
            <a:off x="6423000" y="2265680"/>
            <a:ext cx="4902048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20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3000" y="2521712"/>
            <a:ext cx="91440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1" name="Текст"/>
          <p:cNvSpPr txBox="1"/>
          <p:nvPr/>
        </p:nvSpPr>
        <p:spPr>
          <a:xfrm>
            <a:off x="6679032" y="2430272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SB Sans Text"/>
                <a:cs typeface="SB Sans Text"/>
              </a:rPr>
              <a:t>Один бриф: аудитория, сообщение, действие</a:t>
            </a:r>
          </a:p>
        </p:txBody>
      </p:sp>
      <p:sp>
        <p:nvSpPr>
          <p:cNvPr id="22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3000" y="3234944"/>
            <a:ext cx="91440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3" name="Текст"/>
          <p:cNvSpPr txBox="1"/>
          <p:nvPr/>
        </p:nvSpPr>
        <p:spPr>
          <a:xfrm>
            <a:off x="6679032" y="3143504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SB Sans Text"/>
                <a:cs typeface="SB Sans Text"/>
              </a:rPr>
              <a:t>Один владелец финального решения</a:t>
            </a:r>
          </a:p>
        </p:txBody>
      </p:sp>
      <p:sp>
        <p:nvSpPr>
          <p:cNvPr id="24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3000" y="3948176"/>
            <a:ext cx="91440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5" name="Текст"/>
          <p:cNvSpPr txBox="1"/>
          <p:nvPr/>
        </p:nvSpPr>
        <p:spPr>
          <a:xfrm>
            <a:off x="6679032" y="3856736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SB Sans Text"/>
                <a:cs typeface="SB Sans Text"/>
              </a:rPr>
              <a:t>Общий срок для консолидированных правок</a:t>
            </a:r>
          </a:p>
        </p:txBody>
      </p:sp>
      <p:sp>
        <p:nvSpPr>
          <p:cNvPr id="26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3000" y="4661408"/>
            <a:ext cx="91440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7" name="Текст"/>
          <p:cNvSpPr txBox="1"/>
          <p:nvPr/>
        </p:nvSpPr>
        <p:spPr>
          <a:xfrm>
            <a:off x="6679032" y="4569968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SB Sans Text"/>
                <a:cs typeface="SB Sans Text"/>
              </a:rPr>
              <a:t>Статус каждого выпуска в календаре</a:t>
            </a:r>
          </a:p>
        </p:txBody>
      </p:sp>
      <p:sp>
        <p:nvSpPr>
          <p:cNvPr id="28" name="Маркер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3000" y="5374640"/>
            <a:ext cx="91440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9" name="Текст"/>
          <p:cNvSpPr txBox="1"/>
          <p:nvPr/>
        </p:nvSpPr>
        <p:spPr>
          <a:xfrm>
            <a:off x="6679032" y="5283200"/>
            <a:ext cx="4646016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SB Sans Text"/>
                <a:cs typeface="SB Sans Text"/>
              </a:rPr>
              <a:t>Метрика результата задана в брифе</a:t>
            </a:r>
          </a:p>
        </p:txBody>
      </p:sp>
      <p:sp>
        <p:nvSpPr>
          <p:cNvPr id="30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Схема процес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Пять этапов связывают бриф с результатом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Согласование занимает 2 из 4 рабочих дней медианного цикла. В Q4 проверяем более короткий маршрут.</a:t>
            </a:r>
          </a:p>
        </p:txBody>
      </p:sp>
      <p:sp>
        <p:nvSpPr>
          <p:cNvPr id="4" name="Шаг 1"/>
          <p:cNvSpPr/>
          <p:nvPr/>
        </p:nvSpPr>
        <p:spPr>
          <a:xfrm>
            <a:off x="612648" y="1737360"/>
            <a:ext cx="1965960" cy="841248"/>
          </a:xfrm>
          <a:prstGeom prst="roundRect">
            <a:avLst>
              <a:gd name="adj" fmla="val 7609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5" name="Номер 1"/>
          <p:cNvSpPr txBox="1"/>
          <p:nvPr/>
        </p:nvSpPr>
        <p:spPr>
          <a:xfrm>
            <a:off x="758952" y="18836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1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758952" y="2157984"/>
            <a:ext cx="167335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Бриф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612648" y="2688336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аудитория и действие</a:t>
            </a:r>
          </a:p>
        </p:txBody>
      </p:sp>
      <p:sp>
        <p:nvSpPr>
          <p:cNvPr id="8" name="Переход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29755" y="2084832"/>
            <a:ext cx="181856" cy="146304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" name="Шаг 2"/>
          <p:cNvSpPr/>
          <p:nvPr/>
        </p:nvSpPr>
        <p:spPr>
          <a:xfrm>
            <a:off x="2862758" y="1737360"/>
            <a:ext cx="1965960" cy="841248"/>
          </a:xfrm>
          <a:prstGeom prst="roundRect">
            <a:avLst>
              <a:gd name="adj" fmla="val 7609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0" name="Номер 2"/>
          <p:cNvSpPr txBox="1"/>
          <p:nvPr/>
        </p:nvSpPr>
        <p:spPr>
          <a:xfrm>
            <a:off x="3009062" y="18836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2</a:t>
            </a:r>
          </a:p>
        </p:txBody>
      </p:sp>
      <p:sp>
        <p:nvSpPr>
          <p:cNvPr id="11" name="Текст"/>
          <p:cNvSpPr txBox="1"/>
          <p:nvPr/>
        </p:nvSpPr>
        <p:spPr>
          <a:xfrm>
            <a:off x="3009062" y="2157984"/>
            <a:ext cx="167335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Редактура</a:t>
            </a:r>
          </a:p>
        </p:txBody>
      </p:sp>
      <p:sp>
        <p:nvSpPr>
          <p:cNvPr id="12" name="Текст"/>
          <p:cNvSpPr txBox="1"/>
          <p:nvPr/>
        </p:nvSpPr>
        <p:spPr>
          <a:xfrm>
            <a:off x="2862758" y="2688336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структура и текст</a:t>
            </a:r>
          </a:p>
        </p:txBody>
      </p:sp>
      <p:sp>
        <p:nvSpPr>
          <p:cNvPr id="13" name="Переход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79865" y="2084832"/>
            <a:ext cx="181856" cy="146304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4" name="Шаг 3"/>
          <p:cNvSpPr/>
          <p:nvPr/>
        </p:nvSpPr>
        <p:spPr>
          <a:xfrm>
            <a:off x="5112868" y="1737360"/>
            <a:ext cx="1965960" cy="841248"/>
          </a:xfrm>
          <a:prstGeom prst="roundRect">
            <a:avLst>
              <a:gd name="adj" fmla="val 7609"/>
            </a:avLst>
          </a:prstGeom>
          <a:solidFill>
            <a:schemeClr val="accent1">
              <a:shade val="91000"/>
            </a:schemeClr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5" name="Номер 3"/>
          <p:cNvSpPr txBox="1"/>
          <p:nvPr/>
        </p:nvSpPr>
        <p:spPr>
          <a:xfrm>
            <a:off x="5259172" y="18836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rgbClr val="FFFFFF"/>
                </a:solidFill>
                <a:latin typeface="SB Sans Text Medium"/>
                <a:cs typeface="SB Sans Text Medium"/>
              </a:rPr>
              <a:t>3</a:t>
            </a:r>
          </a:p>
        </p:txBody>
      </p:sp>
      <p:sp>
        <p:nvSpPr>
          <p:cNvPr id="16" name="Текст"/>
          <p:cNvSpPr txBox="1"/>
          <p:nvPr/>
        </p:nvSpPr>
        <p:spPr>
          <a:xfrm>
            <a:off x="5259172" y="2157984"/>
            <a:ext cx="167335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rgbClr val="FFFFFF"/>
                </a:solidFill>
                <a:latin typeface="SB Sans Text Semibold"/>
                <a:cs typeface="SB Sans Text Semibold"/>
              </a:rPr>
              <a:t>Согласование</a:t>
            </a:r>
          </a:p>
        </p:txBody>
      </p:sp>
      <p:sp>
        <p:nvSpPr>
          <p:cNvPr id="17" name="Текст"/>
          <p:cNvSpPr txBox="1"/>
          <p:nvPr/>
        </p:nvSpPr>
        <p:spPr>
          <a:xfrm>
            <a:off x="5112868" y="2688336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один владелец</a:t>
            </a:r>
          </a:p>
        </p:txBody>
      </p:sp>
      <p:sp>
        <p:nvSpPr>
          <p:cNvPr id="18" name="Переход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29975" y="2084832"/>
            <a:ext cx="181856" cy="146304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9" name="Шаг 4"/>
          <p:cNvSpPr/>
          <p:nvPr/>
        </p:nvSpPr>
        <p:spPr>
          <a:xfrm>
            <a:off x="7362977" y="1737360"/>
            <a:ext cx="1965960" cy="841248"/>
          </a:xfrm>
          <a:prstGeom prst="roundRect">
            <a:avLst>
              <a:gd name="adj" fmla="val 7609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0" name="Номер 4"/>
          <p:cNvSpPr txBox="1"/>
          <p:nvPr/>
        </p:nvSpPr>
        <p:spPr>
          <a:xfrm>
            <a:off x="7509281" y="18836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4</a:t>
            </a:r>
          </a:p>
        </p:txBody>
      </p:sp>
      <p:sp>
        <p:nvSpPr>
          <p:cNvPr id="21" name="Текст"/>
          <p:cNvSpPr txBox="1"/>
          <p:nvPr/>
        </p:nvSpPr>
        <p:spPr>
          <a:xfrm>
            <a:off x="7509281" y="2157984"/>
            <a:ext cx="167335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Выпуск</a:t>
            </a:r>
          </a:p>
        </p:txBody>
      </p:sp>
      <p:sp>
        <p:nvSpPr>
          <p:cNvPr id="22" name="Текст"/>
          <p:cNvSpPr txBox="1"/>
          <p:nvPr/>
        </p:nvSpPr>
        <p:spPr>
          <a:xfrm>
            <a:off x="7362977" y="2688336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канал и календарь</a:t>
            </a:r>
          </a:p>
        </p:txBody>
      </p:sp>
      <p:sp>
        <p:nvSpPr>
          <p:cNvPr id="23" name="Переход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80084" y="2084832"/>
            <a:ext cx="181856" cy="146304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4" name="Шаг 5"/>
          <p:cNvSpPr/>
          <p:nvPr/>
        </p:nvSpPr>
        <p:spPr>
          <a:xfrm>
            <a:off x="9613087" y="1737360"/>
            <a:ext cx="1965960" cy="841248"/>
          </a:xfrm>
          <a:prstGeom prst="roundRect">
            <a:avLst>
              <a:gd name="adj" fmla="val 7609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5" name="Номер 5"/>
          <p:cNvSpPr txBox="1"/>
          <p:nvPr/>
        </p:nvSpPr>
        <p:spPr>
          <a:xfrm>
            <a:off x="9759391" y="18836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5</a:t>
            </a:r>
          </a:p>
        </p:txBody>
      </p:sp>
      <p:sp>
        <p:nvSpPr>
          <p:cNvPr id="26" name="Текст"/>
          <p:cNvSpPr txBox="1"/>
          <p:nvPr/>
        </p:nvSpPr>
        <p:spPr>
          <a:xfrm>
            <a:off x="9759391" y="2157984"/>
            <a:ext cx="167335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Замер</a:t>
            </a:r>
          </a:p>
        </p:txBody>
      </p:sp>
      <p:sp>
        <p:nvSpPr>
          <p:cNvPr id="27" name="Текст"/>
          <p:cNvSpPr txBox="1"/>
          <p:nvPr/>
        </p:nvSpPr>
        <p:spPr>
          <a:xfrm>
            <a:off x="9613087" y="2688336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метрики через 7 дней</a:t>
            </a:r>
          </a:p>
        </p:txBody>
      </p:sp>
      <p:cxnSp>
        <p:nvCxnSpPr>
          <p:cNvPr id="28" name="Разделитель"/>
          <p:cNvCxnSpPr/>
          <p:nvPr/>
        </p:nvCxnSpPr>
        <p:spPr>
          <a:xfrm>
            <a:off x="612648" y="3401568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29" name="Решение по узкому месту"/>
          <p:cNvSpPr/>
          <p:nvPr/>
        </p:nvSpPr>
        <p:spPr>
          <a:xfrm>
            <a:off x="612648" y="3730752"/>
            <a:ext cx="10966399" cy="2157984"/>
          </a:xfrm>
          <a:prstGeom prst="roundRect">
            <a:avLst>
              <a:gd name="adj" fmla="val 2966"/>
            </a:avLst>
          </a:prstGeom>
          <a:solidFill>
            <a:schemeClr val="accent1">
              <a:alpha val="6000"/>
            </a:schemeClr>
          </a:solidFill>
          <a:ln w="9525" cap="flat">
            <a:solidFill>
              <a:schemeClr val="accent1">
                <a:shade val="91000"/>
              </a:schemeClr>
            </a:solidFill>
          </a:ln>
        </p:spPr>
        <p:txBody>
          <a:bodyPr/>
          <a:lstStyle/>
          <a:p>
            <a:endParaRPr lang="ru-RU"/>
          </a:p>
        </p:txBody>
      </p:sp>
      <p:pic>
        <p:nvPicPr>
          <p:cNvPr id="30" name="gmmc-funnel-sta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6648" y="3984752"/>
            <a:ext cx="365760" cy="365760"/>
          </a:xfrm>
          <a:prstGeom prst="rect">
            <a:avLst/>
          </a:prstGeom>
        </p:spPr>
      </p:pic>
      <p:sp>
        <p:nvSpPr>
          <p:cNvPr id="31" name="Текст"/>
          <p:cNvSpPr txBox="1"/>
          <p:nvPr/>
        </p:nvSpPr>
        <p:spPr>
          <a:xfrm>
            <a:off x="1453896" y="3984752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узкое место · согласование</a:t>
            </a:r>
          </a:p>
        </p:txBody>
      </p:sp>
      <p:sp>
        <p:nvSpPr>
          <p:cNvPr id="32" name="Текст"/>
          <p:cNvSpPr txBox="1"/>
          <p:nvPr/>
        </p:nvSpPr>
        <p:spPr>
          <a:xfrm>
            <a:off x="1453896" y="4334256"/>
            <a:ext cx="4370832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>
                <a:solidFill>
                  <a:schemeClr val="tx1"/>
                </a:solidFill>
                <a:latin typeface="SB Sans Text Semibold"/>
                <a:cs typeface="SB Sans Text Semibold"/>
              </a:rPr>
              <a:t>Собираем правки в одном окне и проверяем срок ответа в 1 рабочий день</a:t>
            </a:r>
          </a:p>
        </p:txBody>
      </p:sp>
      <p:cxnSp>
        <p:nvCxnSpPr>
          <p:cNvPr id="33" name="Разделитель"/>
          <p:cNvCxnSpPr/>
          <p:nvPr/>
        </p:nvCxnSpPr>
        <p:spPr>
          <a:xfrm>
            <a:off x="6190488" y="4114800"/>
            <a:ext cx="0" cy="1389888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34" name="Текст"/>
          <p:cNvSpPr txBox="1"/>
          <p:nvPr/>
        </p:nvSpPr>
        <p:spPr>
          <a:xfrm>
            <a:off x="6519672" y="4169664"/>
            <a:ext cx="20116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цель Q4</a:t>
            </a:r>
          </a:p>
        </p:txBody>
      </p:sp>
      <p:sp>
        <p:nvSpPr>
          <p:cNvPr id="35" name="Текст"/>
          <p:cNvSpPr txBox="1"/>
          <p:nvPr/>
        </p:nvSpPr>
        <p:spPr>
          <a:xfrm>
            <a:off x="6519672" y="4480560"/>
            <a:ext cx="2176272" cy="8961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90%</a:t>
            </a:r>
          </a:p>
        </p:txBody>
      </p:sp>
      <p:sp>
        <p:nvSpPr>
          <p:cNvPr id="36" name="Текст"/>
          <p:cNvSpPr txBox="1"/>
          <p:nvPr/>
        </p:nvSpPr>
        <p:spPr>
          <a:xfrm>
            <a:off x="8878824" y="4169664"/>
            <a:ext cx="230428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как проверяем</a:t>
            </a:r>
          </a:p>
        </p:txBody>
      </p:sp>
      <p:sp>
        <p:nvSpPr>
          <p:cNvPr id="37" name="Текст"/>
          <p:cNvSpPr txBox="1"/>
          <p:nvPr/>
        </p:nvSpPr>
        <p:spPr>
          <a:xfrm>
            <a:off x="8878824" y="4480560"/>
            <a:ext cx="2304288" cy="9509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SB Sans Text"/>
                <a:cs typeface="SB Sans Text"/>
              </a:rPr>
              <a:t>Доля выпусков в срок. Цель: 27 из 30 при сопоставимом объёме.</a:t>
            </a:r>
          </a:p>
        </p:txBody>
      </p:sp>
      <p:sp>
        <p:nvSpPr>
          <p:cNvPr id="38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6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График-домина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В сентябре материалы собрали 31 тыс. просмотров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Просмотры материалов по месяцам Q3 2026, тыс. Последний месяц выделен акцентом.</a:t>
            </a:r>
          </a:p>
        </p:txBody>
      </p:sp>
      <p:graphicFrame>
        <p:nvGraphicFramePr>
          <p:cNvPr id="4" name="Оборот по кварталам" descr="Столбчатая диаграмма: оборот по кварталам, отчётный выделен"/>
          <p:cNvGraphicFramePr/>
          <p:nvPr/>
        </p:nvGraphicFramePr>
        <p:xfrm>
          <a:off x="612648" y="1591056"/>
          <a:ext cx="7262165" cy="4114800"/>
        </p:xfrm>
        <a:graphic>
          <a:graphicData uri="http://schemas.openxmlformats.org/drawingml/2006/chart">
            <c:chart xmlns:c="http://schemas.openxmlformats.org/drawingml/2006/chart" r:id="rId10"/>
          </a:graphicData>
        </a:graphic>
      </p:graphicFrame>
      <p:sp>
        <p:nvSpPr>
          <p:cNvPr id="5" name="Вывод"/>
          <p:cNvSpPr/>
          <p:nvPr/>
        </p:nvSpPr>
        <p:spPr>
          <a:xfrm>
            <a:off x="8947175" y="1737360"/>
            <a:ext cx="2631872" cy="2194560"/>
          </a:xfrm>
          <a:prstGeom prst="roundRect">
            <a:avLst>
              <a:gd name="adj" fmla="val 2917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6" name="Текст"/>
          <p:cNvSpPr txBox="1"/>
          <p:nvPr/>
        </p:nvSpPr>
        <p:spPr>
          <a:xfrm>
            <a:off x="9201175" y="1991360"/>
            <a:ext cx="212387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accent2"/>
                </a:solidFill>
                <a:latin typeface="SB Sans Text Medium"/>
                <a:cs typeface="SB Sans Text Medium"/>
              </a:rPr>
              <a:t>Итог квартала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9201175" y="2302256"/>
            <a:ext cx="2123872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18 + 24 + 31 = 73 тыс. просмотров за Q3. Сентябрь дал 42% квартального объёма. Причины роста нужно проверить отдельно.</a:t>
            </a:r>
          </a:p>
        </p:txBody>
      </p:sp>
      <p:pic>
        <p:nvPicPr>
          <p:cNvPr id="8" name="Объект 27_rising_line.p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94431" y="4114800"/>
            <a:ext cx="1737360" cy="1737360"/>
          </a:xfrm>
          <a:prstGeom prst="rect">
            <a:avLst/>
          </a:prstGeom>
        </p:spPr>
      </p:pic>
      <p:sp>
        <p:nvSpPr>
          <p:cNvPr id="9" name="Текст"/>
          <p:cNvSpPr txBox="1"/>
          <p:nvPr/>
        </p:nvSpPr>
        <p:spPr>
          <a:xfrm>
            <a:off x="612648" y="5852160"/>
            <a:ext cx="10966399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2"/>
                </a:solidFill>
                <a:latin typeface="SB Sans Text"/>
                <a:cs typeface="SB Sans Text"/>
              </a:rPr>
              <a:t>Условные данные · просмотры, тыс. · повторные просмотры учитываются</a:t>
            </a:r>
          </a:p>
        </p:txBody>
      </p:sp>
      <p:sp>
        <p:nvSpPr>
          <p:cNvPr id="10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4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Роадма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Шесть контрольных точек до конца декабря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План Q4 2026. У каждой точки есть ответственный и проверяемый результат.</a:t>
            </a:r>
          </a:p>
        </p:txBody>
      </p:sp>
      <p:cxnSp>
        <p:nvCxnSpPr>
          <p:cNvPr id="4" name="Ось"/>
          <p:cNvCxnSpPr/>
          <p:nvPr/>
        </p:nvCxnSpPr>
        <p:spPr>
          <a:xfrm>
            <a:off x="2304288" y="1737360"/>
            <a:ext cx="0" cy="4059936"/>
          </a:xfrm>
          <a:prstGeom prst="line">
            <a:avLst/>
          </a:prstGeom>
          <a:ln w="12700" cap="rnd">
            <a:solidFill>
              <a:schemeClr val="accent6"/>
            </a:solidFill>
          </a:ln>
        </p:spPr>
      </p:cxnSp>
      <p:sp>
        <p:nvSpPr>
          <p:cNvPr id="5" name="Веха Июль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3704" y="1828800"/>
            <a:ext cx="201168" cy="20116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6" name="Дата Июль"/>
          <p:cNvSpPr txBox="1"/>
          <p:nvPr/>
        </p:nvSpPr>
        <p:spPr>
          <a:xfrm>
            <a:off x="612648" y="1792224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accent2"/>
                </a:solidFill>
                <a:latin typeface="SB Sans Text Semibold"/>
                <a:cs typeface="SB Sans Text Semibold"/>
              </a:rPr>
              <a:t>2 октября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2615184" y="1773936"/>
            <a:ext cx="493776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accent2"/>
                </a:solidFill>
                <a:latin typeface="SB Sans Text Semibold"/>
                <a:cs typeface="SB Sans Text Semibold"/>
              </a:rPr>
              <a:t>Назначить владельца редакционного ритма</a:t>
            </a:r>
          </a:p>
        </p:txBody>
      </p:sp>
      <p:sp>
        <p:nvSpPr>
          <p:cNvPr id="8" name="Ответственный Июль"/>
          <p:cNvSpPr txBox="1"/>
          <p:nvPr/>
        </p:nvSpPr>
        <p:spPr>
          <a:xfrm>
            <a:off x="7699248" y="1810512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Руководитель</a:t>
            </a:r>
          </a:p>
        </p:txBody>
      </p:sp>
      <p:sp>
        <p:nvSpPr>
          <p:cNvPr id="9" name="Веха Август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3704" y="2505456"/>
            <a:ext cx="201168" cy="201168"/>
          </a:xfrm>
          <a:prstGeom prst="ellipse">
            <a:avLst/>
          </a:prstGeom>
          <a:solidFill>
            <a:schemeClr val="lt1"/>
          </a:solidFill>
          <a:ln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0" name="Дата Август"/>
          <p:cNvSpPr txBox="1"/>
          <p:nvPr/>
        </p:nvSpPr>
        <p:spPr>
          <a:xfrm>
            <a:off x="612648" y="2468880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SB Sans Text Semibold"/>
                <a:cs typeface="SB Sans Text Semibold"/>
              </a:rPr>
              <a:t>9 октября</a:t>
            </a:r>
          </a:p>
        </p:txBody>
      </p:sp>
      <p:sp>
        <p:nvSpPr>
          <p:cNvPr id="11" name="Текст"/>
          <p:cNvSpPr txBox="1"/>
          <p:nvPr/>
        </p:nvSpPr>
        <p:spPr>
          <a:xfrm>
            <a:off x="2615184" y="2450592"/>
            <a:ext cx="493776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dk1"/>
                </a:solidFill>
                <a:latin typeface="SB Sans Text Semibold"/>
                <a:cs typeface="SB Sans Text Semibold"/>
              </a:rPr>
              <a:t>Утвердить бриф и календарь на месяц</a:t>
            </a:r>
          </a:p>
        </p:txBody>
      </p:sp>
      <p:sp>
        <p:nvSpPr>
          <p:cNvPr id="12" name="Ответственный Август"/>
          <p:cNvSpPr txBox="1"/>
          <p:nvPr/>
        </p:nvSpPr>
        <p:spPr>
          <a:xfrm>
            <a:off x="7699248" y="2487168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Редактор</a:t>
            </a:r>
          </a:p>
        </p:txBody>
      </p:sp>
      <p:sp>
        <p:nvSpPr>
          <p:cNvPr id="13" name="Веха Сентябрь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3704" y="3182112"/>
            <a:ext cx="201168" cy="201168"/>
          </a:xfrm>
          <a:prstGeom prst="ellipse">
            <a:avLst/>
          </a:prstGeom>
          <a:solidFill>
            <a:schemeClr val="lt1">
              <a:shade val="91000"/>
            </a:schemeClr>
          </a:solidFill>
          <a:ln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4" name="Дата Сентябрь"/>
          <p:cNvSpPr txBox="1"/>
          <p:nvPr/>
        </p:nvSpPr>
        <p:spPr>
          <a:xfrm>
            <a:off x="612648" y="3145536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SB Sans Text Semibold"/>
                <a:cs typeface="SB Sans Text Semibold"/>
              </a:rPr>
              <a:t>23 октября</a:t>
            </a:r>
          </a:p>
        </p:txBody>
      </p:sp>
      <p:sp>
        <p:nvSpPr>
          <p:cNvPr id="15" name="Текст"/>
          <p:cNvSpPr txBox="1"/>
          <p:nvPr/>
        </p:nvSpPr>
        <p:spPr>
          <a:xfrm>
            <a:off x="2615184" y="3127248"/>
            <a:ext cx="493776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dk1"/>
                </a:solidFill>
                <a:latin typeface="SB Sans Text Semibold"/>
                <a:cs typeface="SB Sans Text Semibold"/>
              </a:rPr>
              <a:t>Провести первые два выпуска</a:t>
            </a:r>
          </a:p>
        </p:txBody>
      </p:sp>
      <p:sp>
        <p:nvSpPr>
          <p:cNvPr id="16" name="Ответственный Сентябрь"/>
          <p:cNvSpPr txBox="1"/>
          <p:nvPr/>
        </p:nvSpPr>
        <p:spPr>
          <a:xfrm>
            <a:off x="7699248" y="3163824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Владелец выпуска</a:t>
            </a:r>
          </a:p>
        </p:txBody>
      </p:sp>
      <p:sp>
        <p:nvSpPr>
          <p:cNvPr id="17" name="Веха Октябрь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3704" y="3858768"/>
            <a:ext cx="201168" cy="201168"/>
          </a:xfrm>
          <a:prstGeom prst="ellipse">
            <a:avLst/>
          </a:prstGeom>
          <a:solidFill>
            <a:schemeClr val="lt1"/>
          </a:solidFill>
          <a:ln w="12700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8" name="Дата Октябрь"/>
          <p:cNvSpPr txBox="1"/>
          <p:nvPr/>
        </p:nvSpPr>
        <p:spPr>
          <a:xfrm>
            <a:off x="612648" y="3822192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SB Sans Text Semibold"/>
                <a:cs typeface="SB Sans Text Semibold"/>
              </a:rPr>
              <a:t>13 ноября</a:t>
            </a:r>
          </a:p>
        </p:txBody>
      </p:sp>
      <p:sp>
        <p:nvSpPr>
          <p:cNvPr id="19" name="Текст"/>
          <p:cNvSpPr txBox="1"/>
          <p:nvPr/>
        </p:nvSpPr>
        <p:spPr>
          <a:xfrm>
            <a:off x="2615184" y="3803904"/>
            <a:ext cx="493776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dk1"/>
                </a:solidFill>
                <a:latin typeface="SB Sans Text Semibold"/>
                <a:cs typeface="SB Sans Text Semibold"/>
              </a:rPr>
              <a:t>Разобрать задержки и уточнить регламент</a:t>
            </a:r>
          </a:p>
        </p:txBody>
      </p:sp>
      <p:sp>
        <p:nvSpPr>
          <p:cNvPr id="20" name="Ответственный Октябрь"/>
          <p:cNvSpPr txBox="1"/>
          <p:nvPr/>
        </p:nvSpPr>
        <p:spPr>
          <a:xfrm>
            <a:off x="7699248" y="3840480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Редактор</a:t>
            </a:r>
          </a:p>
        </p:txBody>
      </p:sp>
      <p:sp>
        <p:nvSpPr>
          <p:cNvPr id="21" name="Веха Ноябрь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3704" y="4535424"/>
            <a:ext cx="201168" cy="201168"/>
          </a:xfrm>
          <a:prstGeom prst="ellipse">
            <a:avLst/>
          </a:prstGeom>
          <a:solidFill>
            <a:schemeClr val="lt1"/>
          </a:solidFill>
          <a:ln w="12700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2" name="Дата Ноябрь"/>
          <p:cNvSpPr txBox="1"/>
          <p:nvPr/>
        </p:nvSpPr>
        <p:spPr>
          <a:xfrm>
            <a:off x="612648" y="4498848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SB Sans Text Semibold"/>
                <a:cs typeface="SB Sans Text Semibold"/>
              </a:rPr>
              <a:t>4 декабря</a:t>
            </a:r>
          </a:p>
        </p:txBody>
      </p:sp>
      <p:sp>
        <p:nvSpPr>
          <p:cNvPr id="23" name="Текст"/>
          <p:cNvSpPr txBox="1"/>
          <p:nvPr/>
        </p:nvSpPr>
        <p:spPr>
          <a:xfrm>
            <a:off x="2615184" y="4480560"/>
            <a:ext cx="493776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dk1"/>
                </a:solidFill>
                <a:latin typeface="SB Sans Text Semibold"/>
                <a:cs typeface="SB Sans Text Semibold"/>
              </a:rPr>
              <a:t>Сравнить метрики с исходным кварталом</a:t>
            </a:r>
          </a:p>
        </p:txBody>
      </p:sp>
      <p:sp>
        <p:nvSpPr>
          <p:cNvPr id="24" name="Ответственный Ноябрь"/>
          <p:cNvSpPr txBox="1"/>
          <p:nvPr/>
        </p:nvSpPr>
        <p:spPr>
          <a:xfrm>
            <a:off x="7699248" y="4517136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Аналитик</a:t>
            </a:r>
          </a:p>
        </p:txBody>
      </p:sp>
      <p:sp>
        <p:nvSpPr>
          <p:cNvPr id="25" name="Веха Декабрь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3704" y="5212080"/>
            <a:ext cx="201168" cy="201168"/>
          </a:xfrm>
          <a:prstGeom prst="ellipse">
            <a:avLst/>
          </a:prstGeom>
          <a:solidFill>
            <a:schemeClr val="lt1"/>
          </a:solidFill>
          <a:ln w="12700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6" name="Дата Декабрь"/>
          <p:cNvSpPr txBox="1"/>
          <p:nvPr/>
        </p:nvSpPr>
        <p:spPr>
          <a:xfrm>
            <a:off x="612648" y="5175504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SB Sans Text Semibold"/>
                <a:cs typeface="SB Sans Text Semibold"/>
              </a:rPr>
              <a:t>18 декабря</a:t>
            </a:r>
          </a:p>
        </p:txBody>
      </p:sp>
      <p:sp>
        <p:nvSpPr>
          <p:cNvPr id="27" name="Текст"/>
          <p:cNvSpPr txBox="1"/>
          <p:nvPr/>
        </p:nvSpPr>
        <p:spPr>
          <a:xfrm>
            <a:off x="2615184" y="5157216"/>
            <a:ext cx="493776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>
                <a:solidFill>
                  <a:schemeClr val="dk1"/>
                </a:solidFill>
                <a:latin typeface="SB Sans Text Semibold"/>
                <a:cs typeface="SB Sans Text Semibold"/>
              </a:rPr>
              <a:t>Решить, какие форматы продолжать в Q1</a:t>
            </a:r>
          </a:p>
        </p:txBody>
      </p:sp>
      <p:sp>
        <p:nvSpPr>
          <p:cNvPr id="28" name="Ответственный Декабрь"/>
          <p:cNvSpPr txBox="1"/>
          <p:nvPr/>
        </p:nvSpPr>
        <p:spPr>
          <a:xfrm>
            <a:off x="7699248" y="5193792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Руководитель</a:t>
            </a:r>
          </a:p>
        </p:txBody>
      </p:sp>
      <p:pic>
        <p:nvPicPr>
          <p:cNvPr id="29" name="Объект 13_roadmap_signpost.p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8711" y="4023360"/>
            <a:ext cx="1828800" cy="1828800"/>
          </a:xfrm>
          <a:prstGeom prst="rect">
            <a:avLst/>
          </a:prstGeom>
        </p:spPr>
      </p:pic>
      <p:sp>
        <p:nvSpPr>
          <p:cNvPr id="30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8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Следующие шаг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Пилот начинается с владельца и общего брифа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Первое решение нужно 2 октября. Остальные действия опираются на него.</a:t>
            </a:r>
          </a:p>
        </p:txBody>
      </p:sp>
      <p:sp>
        <p:nvSpPr>
          <p:cNvPr id="4" name="Текст"/>
          <p:cNvSpPr txBox="1"/>
          <p:nvPr/>
        </p:nvSpPr>
        <p:spPr>
          <a:xfrm>
            <a:off x="612648" y="1737360"/>
            <a:ext cx="430110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Что делаем</a:t>
            </a:r>
          </a:p>
        </p:txBody>
      </p:sp>
      <p:sp>
        <p:nvSpPr>
          <p:cNvPr id="5" name="Текст"/>
          <p:cNvSpPr txBox="1"/>
          <p:nvPr/>
        </p:nvSpPr>
        <p:spPr>
          <a:xfrm>
            <a:off x="5242941" y="1737360"/>
            <a:ext cx="1522933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Кто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7095058" y="1737360"/>
            <a:ext cx="1522933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Срок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8947175" y="1737360"/>
            <a:ext cx="263187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spc="10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Результат</a:t>
            </a:r>
          </a:p>
        </p:txBody>
      </p:sp>
      <p:cxnSp>
        <p:nvCxnSpPr>
          <p:cNvPr id="8" name="Разделитель"/>
          <p:cNvCxnSpPr/>
          <p:nvPr/>
        </p:nvCxnSpPr>
        <p:spPr>
          <a:xfrm>
            <a:off x="612648" y="2066544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9" name="Блокирующий шаг"/>
          <p:cNvSpPr/>
          <p:nvPr/>
        </p:nvSpPr>
        <p:spPr>
          <a:xfrm>
            <a:off x="502920" y="2121408"/>
            <a:ext cx="11185855" cy="658368"/>
          </a:xfrm>
          <a:prstGeom prst="roundRect">
            <a:avLst>
              <a:gd name="adj" fmla="val 9722"/>
            </a:avLst>
          </a:prstGeom>
          <a:solidFill>
            <a:schemeClr val="accent1">
              <a:alpha val="7000"/>
            </a:schemeClr>
          </a:solidFill>
          <a:ln w="12700" cap="flat">
            <a:solidFill>
              <a:schemeClr val="accent1">
                <a:shade val="91000"/>
              </a:schemeClr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0" name="Текст"/>
          <p:cNvSpPr txBox="1"/>
          <p:nvPr/>
        </p:nvSpPr>
        <p:spPr>
          <a:xfrm>
            <a:off x="612648" y="2231136"/>
            <a:ext cx="4301109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Назначить владельца пилота</a:t>
            </a:r>
          </a:p>
        </p:txBody>
      </p:sp>
      <p:sp>
        <p:nvSpPr>
          <p:cNvPr id="11" name="Текст"/>
          <p:cNvSpPr txBox="1"/>
          <p:nvPr/>
        </p:nvSpPr>
        <p:spPr>
          <a:xfrm>
            <a:off x="5242941" y="2249424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1"/>
                </a:solidFill>
                <a:latin typeface="SB Sans Text"/>
                <a:cs typeface="SB Sans Text"/>
              </a:rPr>
              <a:t>Руководитель</a:t>
            </a:r>
          </a:p>
        </p:txBody>
      </p:sp>
      <p:sp>
        <p:nvSpPr>
          <p:cNvPr id="12" name="Текст"/>
          <p:cNvSpPr txBox="1"/>
          <p:nvPr/>
        </p:nvSpPr>
        <p:spPr>
          <a:xfrm>
            <a:off x="7095058" y="2249424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accent2"/>
                </a:solidFill>
                <a:latin typeface="SB Sans Text"/>
                <a:cs typeface="SB Sans Text"/>
              </a:rPr>
              <a:t>2 октября</a:t>
            </a:r>
          </a:p>
        </p:txBody>
      </p:sp>
      <p:sp>
        <p:nvSpPr>
          <p:cNvPr id="13" name="Текст"/>
          <p:cNvSpPr txBox="1"/>
          <p:nvPr/>
        </p:nvSpPr>
        <p:spPr>
          <a:xfrm>
            <a:off x="8947175" y="2249424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1"/>
                </a:solidFill>
                <a:latin typeface="SB Sans Text"/>
                <a:cs typeface="SB Sans Text"/>
              </a:rPr>
              <a:t>Роль закреплена в плане</a:t>
            </a:r>
          </a:p>
        </p:txBody>
      </p:sp>
      <p:cxnSp>
        <p:nvCxnSpPr>
          <p:cNvPr id="14" name="Разделитель"/>
          <p:cNvCxnSpPr/>
          <p:nvPr/>
        </p:nvCxnSpPr>
        <p:spPr>
          <a:xfrm>
            <a:off x="612648" y="2834640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15" name="Текст"/>
          <p:cNvSpPr txBox="1"/>
          <p:nvPr/>
        </p:nvSpPr>
        <p:spPr>
          <a:xfrm>
            <a:off x="612648" y="3017520"/>
            <a:ext cx="4301109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Собрать единый бриф</a:t>
            </a:r>
          </a:p>
        </p:txBody>
      </p:sp>
      <p:sp>
        <p:nvSpPr>
          <p:cNvPr id="16" name="Текст"/>
          <p:cNvSpPr txBox="1"/>
          <p:nvPr/>
        </p:nvSpPr>
        <p:spPr>
          <a:xfrm>
            <a:off x="5242941" y="3035808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Редактор</a:t>
            </a:r>
          </a:p>
        </p:txBody>
      </p:sp>
      <p:sp>
        <p:nvSpPr>
          <p:cNvPr id="17" name="Текст"/>
          <p:cNvSpPr txBox="1"/>
          <p:nvPr/>
        </p:nvSpPr>
        <p:spPr>
          <a:xfrm>
            <a:off x="7095058" y="3035808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1"/>
                </a:solidFill>
                <a:latin typeface="SB Sans Text"/>
                <a:cs typeface="SB Sans Text"/>
              </a:rPr>
              <a:t>6 октября</a:t>
            </a:r>
          </a:p>
        </p:txBody>
      </p:sp>
      <p:sp>
        <p:nvSpPr>
          <p:cNvPr id="18" name="Текст"/>
          <p:cNvSpPr txBox="1"/>
          <p:nvPr/>
        </p:nvSpPr>
        <p:spPr>
          <a:xfrm>
            <a:off x="8947175" y="3035808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Шаблон готов к работе</a:t>
            </a:r>
          </a:p>
        </p:txBody>
      </p:sp>
      <p:cxnSp>
        <p:nvCxnSpPr>
          <p:cNvPr id="19" name="Разделитель"/>
          <p:cNvCxnSpPr/>
          <p:nvPr/>
        </p:nvCxnSpPr>
        <p:spPr>
          <a:xfrm>
            <a:off x="612648" y="3621024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20" name="Текст"/>
          <p:cNvSpPr txBox="1"/>
          <p:nvPr/>
        </p:nvSpPr>
        <p:spPr>
          <a:xfrm>
            <a:off x="612648" y="3803904"/>
            <a:ext cx="4301109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Согласовать первый календарь</a:t>
            </a:r>
          </a:p>
        </p:txBody>
      </p:sp>
      <p:sp>
        <p:nvSpPr>
          <p:cNvPr id="21" name="Текст"/>
          <p:cNvSpPr txBox="1"/>
          <p:nvPr/>
        </p:nvSpPr>
        <p:spPr>
          <a:xfrm>
            <a:off x="5242941" y="3822192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Владелец</a:t>
            </a:r>
          </a:p>
        </p:txBody>
      </p:sp>
      <p:sp>
        <p:nvSpPr>
          <p:cNvPr id="22" name="Текст"/>
          <p:cNvSpPr txBox="1"/>
          <p:nvPr/>
        </p:nvSpPr>
        <p:spPr>
          <a:xfrm>
            <a:off x="7095058" y="3822192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1"/>
                </a:solidFill>
                <a:latin typeface="SB Sans Text"/>
                <a:cs typeface="SB Sans Text"/>
              </a:rPr>
              <a:t>9 октября</a:t>
            </a:r>
          </a:p>
        </p:txBody>
      </p:sp>
      <p:sp>
        <p:nvSpPr>
          <p:cNvPr id="23" name="Текст"/>
          <p:cNvSpPr txBox="1"/>
          <p:nvPr/>
        </p:nvSpPr>
        <p:spPr>
          <a:xfrm>
            <a:off x="8947175" y="3822192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Темы и даты утверждены</a:t>
            </a:r>
          </a:p>
        </p:txBody>
      </p:sp>
      <p:cxnSp>
        <p:nvCxnSpPr>
          <p:cNvPr id="24" name="Разделитель"/>
          <p:cNvCxnSpPr/>
          <p:nvPr/>
        </p:nvCxnSpPr>
        <p:spPr>
          <a:xfrm>
            <a:off x="612648" y="4407408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25" name="Текст"/>
          <p:cNvSpPr txBox="1"/>
          <p:nvPr/>
        </p:nvSpPr>
        <p:spPr>
          <a:xfrm>
            <a:off x="612648" y="4590288"/>
            <a:ext cx="4301109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Зафиксировать исходные метрики</a:t>
            </a:r>
          </a:p>
        </p:txBody>
      </p:sp>
      <p:sp>
        <p:nvSpPr>
          <p:cNvPr id="26" name="Текст"/>
          <p:cNvSpPr txBox="1"/>
          <p:nvPr/>
        </p:nvSpPr>
        <p:spPr>
          <a:xfrm>
            <a:off x="5242941" y="4608576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Аналитик</a:t>
            </a:r>
          </a:p>
        </p:txBody>
      </p:sp>
      <p:sp>
        <p:nvSpPr>
          <p:cNvPr id="27" name="Текст"/>
          <p:cNvSpPr txBox="1"/>
          <p:nvPr/>
        </p:nvSpPr>
        <p:spPr>
          <a:xfrm>
            <a:off x="7095058" y="4608576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1"/>
                </a:solidFill>
                <a:latin typeface="SB Sans Text"/>
                <a:cs typeface="SB Sans Text"/>
              </a:rPr>
              <a:t>9 октября</a:t>
            </a:r>
          </a:p>
        </p:txBody>
      </p:sp>
      <p:sp>
        <p:nvSpPr>
          <p:cNvPr id="28" name="Текст"/>
          <p:cNvSpPr txBox="1"/>
          <p:nvPr/>
        </p:nvSpPr>
        <p:spPr>
          <a:xfrm>
            <a:off x="8947175" y="4608576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Таблица Q3 проверена</a:t>
            </a:r>
          </a:p>
        </p:txBody>
      </p:sp>
      <p:cxnSp>
        <p:nvCxnSpPr>
          <p:cNvPr id="29" name="Разделитель"/>
          <p:cNvCxnSpPr/>
          <p:nvPr/>
        </p:nvCxnSpPr>
        <p:spPr>
          <a:xfrm>
            <a:off x="612648" y="5193792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30" name="Текст"/>
          <p:cNvSpPr txBox="1"/>
          <p:nvPr/>
        </p:nvSpPr>
        <p:spPr>
          <a:xfrm>
            <a:off x="612648" y="5376672"/>
            <a:ext cx="4301109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Подготовить первый выпуск</a:t>
            </a:r>
          </a:p>
        </p:txBody>
      </p:sp>
      <p:sp>
        <p:nvSpPr>
          <p:cNvPr id="31" name="Текст"/>
          <p:cNvSpPr txBox="1"/>
          <p:nvPr/>
        </p:nvSpPr>
        <p:spPr>
          <a:xfrm>
            <a:off x="5242941" y="5394960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Редактор</a:t>
            </a:r>
          </a:p>
        </p:txBody>
      </p:sp>
      <p:sp>
        <p:nvSpPr>
          <p:cNvPr id="32" name="Текст"/>
          <p:cNvSpPr txBox="1"/>
          <p:nvPr/>
        </p:nvSpPr>
        <p:spPr>
          <a:xfrm>
            <a:off x="7095058" y="5394960"/>
            <a:ext cx="152293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1"/>
                </a:solidFill>
                <a:latin typeface="SB Sans Text"/>
                <a:cs typeface="SB Sans Text"/>
              </a:rPr>
              <a:t>16 октября</a:t>
            </a:r>
          </a:p>
        </p:txBody>
      </p:sp>
      <p:sp>
        <p:nvSpPr>
          <p:cNvPr id="33" name="Текст"/>
          <p:cNvSpPr txBox="1"/>
          <p:nvPr/>
        </p:nvSpPr>
        <p:spPr>
          <a:xfrm>
            <a:off x="8947175" y="5394960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Материал опубликован</a:t>
            </a:r>
          </a:p>
        </p:txBody>
      </p:sp>
      <p:cxnSp>
        <p:nvCxnSpPr>
          <p:cNvPr id="34" name="Разделитель"/>
          <p:cNvCxnSpPr/>
          <p:nvPr/>
        </p:nvCxnSpPr>
        <p:spPr>
          <a:xfrm>
            <a:off x="612648" y="5852160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35" name="Текст"/>
          <p:cNvSpPr txBox="1"/>
          <p:nvPr/>
        </p:nvSpPr>
        <p:spPr>
          <a:xfrm>
            <a:off x="612648" y="5980176"/>
            <a:ext cx="1096639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tx2"/>
                </a:solidFill>
                <a:latin typeface="SB Sans Text"/>
                <a:cs typeface="SB Sans Text"/>
              </a:rPr>
              <a:t>Условный план Q4 2026 · результаты и даты показаны как предложение, не как выполненная работа</a:t>
            </a:r>
          </a:p>
        </p:txBody>
      </p:sp>
      <p:sp>
        <p:nvSpPr>
          <p:cNvPr id="36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9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Дисклеймер и гри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Как выпускать плановые материалы,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когда появляются срочные сообщения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/>
            </a:r>
          </a:p>
        </p:txBody>
      </p:sp>
      <p:sp>
        <p:nvSpPr>
          <p:cNvPr id="4" name="Текст"/>
          <p:cNvSpPr txBox="1"/>
          <p:nvPr/>
        </p:nvSpPr>
        <p:spPr>
          <a:xfrm>
            <a:off x="612648" y="1737360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Приоритет выпуска</a:t>
            </a:r>
          </a:p>
        </p:txBody>
      </p:sp>
      <p:sp>
        <p:nvSpPr>
          <p:cNvPr id="5" name="Текст"/>
          <p:cNvSpPr txBox="1"/>
          <p:nvPr/>
        </p:nvSpPr>
        <p:spPr>
          <a:xfrm>
            <a:off x="3482264" y="1737360"/>
            <a:ext cx="8096783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Срочное сообщение получает отдельное место, если от него зависит действие читателя в ближайшие 48 часов. Остальные темы входят в ближайший плановый выпуск. Решение принимает редактор вместе с владельцем темы.</a:t>
            </a:r>
          </a:p>
        </p:txBody>
      </p:sp>
      <p:cxnSp>
        <p:nvCxnSpPr>
          <p:cNvPr id="6" name="Разделитель"/>
          <p:cNvCxnSpPr/>
          <p:nvPr/>
        </p:nvCxnSpPr>
        <p:spPr>
          <a:xfrm>
            <a:off x="612648" y="2505456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7" name="Текст"/>
          <p:cNvSpPr txBox="1"/>
          <p:nvPr/>
        </p:nvSpPr>
        <p:spPr>
          <a:xfrm>
            <a:off x="612648" y="2724912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Полнота брифа</a:t>
            </a:r>
          </a:p>
        </p:txBody>
      </p:sp>
      <p:sp>
        <p:nvSpPr>
          <p:cNvPr id="8" name="Текст"/>
          <p:cNvSpPr txBox="1"/>
          <p:nvPr/>
        </p:nvSpPr>
        <p:spPr>
          <a:xfrm>
            <a:off x="3482264" y="2724912"/>
            <a:ext cx="8096783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До начала работы владелец указывает аудиторию, одно ключевое сообщение и ожидаемое действие. Источник фактов и контакт для уточнений входят в тот же бриф. Неполные заявки возвращаются на доработку до постановки в календарь.</a:t>
            </a:r>
          </a:p>
        </p:txBody>
      </p:sp>
      <p:cxnSp>
        <p:nvCxnSpPr>
          <p:cNvPr id="9" name="Разделитель"/>
          <p:cNvCxnSpPr/>
          <p:nvPr/>
        </p:nvCxnSpPr>
        <p:spPr>
          <a:xfrm>
            <a:off x="612648" y="3493008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10" name="Текст"/>
          <p:cNvSpPr txBox="1"/>
          <p:nvPr/>
        </p:nvSpPr>
        <p:spPr>
          <a:xfrm>
            <a:off x="612648" y="3712464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Согласование</a:t>
            </a:r>
          </a:p>
        </p:txBody>
      </p:sp>
      <p:sp>
        <p:nvSpPr>
          <p:cNvPr id="11" name="Текст"/>
          <p:cNvSpPr txBox="1"/>
          <p:nvPr/>
        </p:nvSpPr>
        <p:spPr>
          <a:xfrm>
            <a:off x="3482264" y="3712464"/>
            <a:ext cx="8096783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Все участники передают замечания владельцу выпуска. Он собирает один список правок и отделяет фактические ошибки от стилистических пожеланий. Для пилота действует срок ответа в один рабочий день, затем команда оценивает его реалистичность.</a:t>
            </a:r>
          </a:p>
        </p:txBody>
      </p:sp>
      <p:cxnSp>
        <p:nvCxnSpPr>
          <p:cNvPr id="12" name="Разделитель"/>
          <p:cNvCxnSpPr/>
          <p:nvPr/>
        </p:nvCxnSpPr>
        <p:spPr>
          <a:xfrm>
            <a:off x="612648" y="4480560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13" name="Текст"/>
          <p:cNvSpPr txBox="1"/>
          <p:nvPr/>
        </p:nvSpPr>
        <p:spPr>
          <a:xfrm>
            <a:off x="612648" y="4700016"/>
            <a:ext cx="263187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Проверка результата</a:t>
            </a:r>
          </a:p>
        </p:txBody>
      </p:sp>
      <p:sp>
        <p:nvSpPr>
          <p:cNvPr id="14" name="Текст"/>
          <p:cNvSpPr txBox="1"/>
          <p:nvPr/>
        </p:nvSpPr>
        <p:spPr>
          <a:xfrm>
            <a:off x="3482264" y="4700016"/>
            <a:ext cx="8096783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Через семь дней аналитик фиксирует просмотры, открытия и переходы. Редактор сопоставляет результат с задачей брифа. Низкий показатель не доказывает проблему дизайна: сначала проверяются тема, аудитория, канал и время отправки.</a:t>
            </a:r>
          </a:p>
        </p:txBody>
      </p:sp>
      <p:cxnSp>
        <p:nvCxnSpPr>
          <p:cNvPr id="15" name="Разделитель"/>
          <p:cNvCxnSpPr/>
          <p:nvPr/>
        </p:nvCxnSpPr>
        <p:spPr>
          <a:xfrm>
            <a:off x="612648" y="5742432"/>
            <a:ext cx="10966399" cy="0"/>
          </a:xfrm>
          <a:prstGeom prst="line">
            <a:avLst/>
          </a:prstGeom>
          <a:ln w="9525" cap="rnd">
            <a:solidFill>
              <a:schemeClr val="accent6"/>
            </a:solidFill>
          </a:ln>
        </p:spPr>
      </p:cxnSp>
      <p:sp>
        <p:nvSpPr>
          <p:cNvPr id="16" name="Текст"/>
          <p:cNvSpPr txBox="1"/>
          <p:nvPr/>
        </p:nvSpPr>
        <p:spPr>
          <a:xfrm>
            <a:off x="612648" y="5870448"/>
            <a:ext cx="10966399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Демонстрационный регламент пилота Q4 · правила предложены для проверки, а не описывают внедрение</a:t>
            </a:r>
          </a:p>
        </p:txBody>
      </p:sp>
      <p:sp>
        <p:nvSpPr>
          <p:cNvPr id="17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MMC Light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MMC Dark">
  <a:themeElements>
    <a:clrScheme name="GMMC Dark">
      <a:dk1>
        <a:srgbClr val="F5F5F2"/>
      </a:dk1>
      <a:lt1>
        <a:srgbClr val="202020"/>
      </a:lt1>
      <a:dk2>
        <a:srgbClr val="B8B8B1"/>
      </a:dk2>
      <a:lt2>
        <a:srgbClr val="2B2B2B"/>
      </a:lt2>
      <a:accent1>
        <a:srgbClr val="F33D02"/>
      </a:accent1>
      <a:accent2>
        <a:srgbClr val="F66E41"/>
      </a:accent2>
      <a:accent3>
        <a:srgbClr val="55B98A"/>
      </a:accent3>
      <a:accent4>
        <a:srgbClr val="E5AE45"/>
      </a:accent4>
      <a:accent5>
        <a:srgbClr val="F06A61"/>
      </a:accent5>
      <a:accent6>
        <a:srgbClr val="454545"/>
      </a:accent6>
      <a:hlink>
        <a:srgbClr val="7FA8C7"/>
      </a:hlink>
      <a:folHlink>
        <a:srgbClr val="A093C0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MMC Light Ember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GMMC Dark Ember">
  <a:themeElements>
    <a:clrScheme name="GMMC Dark">
      <a:dk1>
        <a:srgbClr val="F5F5F2"/>
      </a:dk1>
      <a:lt1>
        <a:srgbClr val="202020"/>
      </a:lt1>
      <a:dk2>
        <a:srgbClr val="B8B8B1"/>
      </a:dk2>
      <a:lt2>
        <a:srgbClr val="2B2B2B"/>
      </a:lt2>
      <a:accent1>
        <a:srgbClr val="F33D02"/>
      </a:accent1>
      <a:accent2>
        <a:srgbClr val="F66E41"/>
      </a:accent2>
      <a:accent3>
        <a:srgbClr val="55B98A"/>
      </a:accent3>
      <a:accent4>
        <a:srgbClr val="E5AE45"/>
      </a:accent4>
      <a:accent5>
        <a:srgbClr val="F06A61"/>
      </a:accent5>
      <a:accent6>
        <a:srgbClr val="454545"/>
      </a:accent6>
      <a:hlink>
        <a:srgbClr val="7FA8C7"/>
      </a:hlink>
      <a:folHlink>
        <a:srgbClr val="A093C0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GMMC Notes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PowerPoint</Application>
  <PresentationFormat>Widescreen</PresentationFormat>
  <Company>GMMC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Итоги квартала и план развития коммуникаций</dc:title>
  <dc:creator>Абдулла Мехтиев</dc:creator>
  <cp:lastModifiedBy>GMMC</cp:lastModifiedBy>
  <dcterms:created xsi:type="dcterms:W3CDTF">2026-08-06T09:00:00Z</dcterms:created>
  <dcterms:modified xsi:type="dcterms:W3CDTF">2026-08-08T09:00:00Z</dcterms:modified>
  <dc:language>ru-RU</dc:language>
  <dc:subject>Демонстрационное применение презентационной системы GMMC v5</dc:subject>
  <cp:keywords>GMMC v5, демонстрационный проект, условные данные</cp:keywords>
</cp:coreProperties>
</file>